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73" r:id="rId3"/>
    <p:sldId id="2147480495" r:id="rId4"/>
    <p:sldId id="2147480486" r:id="rId5"/>
    <p:sldId id="312" r:id="rId6"/>
    <p:sldId id="2147480489" r:id="rId7"/>
    <p:sldId id="2147480490" r:id="rId8"/>
    <p:sldId id="2147480491" r:id="rId9"/>
    <p:sldId id="317" r:id="rId10"/>
    <p:sldId id="2147480492" r:id="rId11"/>
    <p:sldId id="319" r:id="rId12"/>
    <p:sldId id="320" r:id="rId13"/>
    <p:sldId id="2147480494" r:id="rId14"/>
    <p:sldId id="2147480493" r:id="rId15"/>
    <p:sldId id="2147480496" r:id="rId16"/>
    <p:sldId id="263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3" pos="5534" userDrawn="1">
          <p15:clr>
            <a:srgbClr val="747775"/>
          </p15:clr>
        </p15:guide>
        <p15:guide id="4" pos="226" userDrawn="1">
          <p15:clr>
            <a:srgbClr val="747775"/>
          </p15:clr>
        </p15:guide>
        <p15:guide id="5" orient="horz" pos="373" userDrawn="1">
          <p15:clr>
            <a:srgbClr val="747775"/>
          </p15:clr>
        </p15:guide>
        <p15:guide id="6" orient="horz" pos="2913" userDrawn="1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96EB3A-F5B9-9F2D-7543-AC502101A150}" name="Mauricio Andres Cornejo Barnett" initials="MB" userId="S::mauricio.cornejo@mineduc.cl::44fbcea2-aa2c-4b5a-834e-1e0b890199bd" providerId="AD"/>
  <p188:author id="{B0984280-ADFE-2118-E1E3-3AFC2FE52072}" name="Cristian Ivan Herrera Duarte" initials="" userId="S::cristian.herrera@mineduc.cl::4f526e49-ccd7-46b7-9e2c-b6e70c57e65a" providerId="AD"/>
  <p188:author id="{D0779887-7216-BD34-2355-014DD7983001}" name="Fernanda Valdes Raczynski" initials="FVR" userId="S::fernanda.valdes@mineduc.cl::818d94dc-3051-4932-b0b7-ce38eaecbc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FEA8D-F549-4A0D-B180-34F9CD6F08AC}" v="1792" dt="2026-08-19T00:09:26.373"/>
    <p1510:client id="{1C9ABEAA-66F4-4201-89D6-3562629A69C7}" v="283" dt="2026-08-19T02:31:40.028"/>
    <p1510:client id="{4C440D45-6ADA-287A-7580-C4BA239AA7A6}" v="173" dt="2026-08-19T02:50:54.676"/>
    <p1510:client id="{4D972C74-229B-940D-744E-10B405C62779}" v="835" dt="2026-08-19T02:37:25.200"/>
    <p1510:client id="{660ECF7C-878E-9B74-F0E8-63B71AFF7E5F}" v="37" dt="2026-08-19T02:45:46.606"/>
    <p1510:client id="{715F979F-9AF9-6151-4E74-867EB4F37EF4}" v="462" dt="2026-08-18T21:56:53.657"/>
    <p1510:client id="{9ABBDB05-3E73-1B4D-9828-F8C13E1F2E72}" v="127" dt="2026-08-19T03:41:25.704"/>
    <p1510:client id="{B986DD10-1769-BC2B-E829-70E3BE4F957E}" v="148" dt="2026-08-18T22:38:44.161"/>
    <p1510:client id="{C6D6B4A6-C523-36E8-F3AA-AA62DB210F86}" v="4" dt="2026-08-18T21:57:48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5775"/>
  </p:normalViewPr>
  <p:slideViewPr>
    <p:cSldViewPr snapToGrid="0">
      <p:cViewPr varScale="1">
        <p:scale>
          <a:sx n="94" d="100"/>
          <a:sy n="94" d="100"/>
        </p:scale>
        <p:origin x="624" y="90"/>
      </p:cViewPr>
      <p:guideLst>
        <p:guide pos="5534"/>
        <p:guide pos="226"/>
        <p:guide orient="horz" pos="373"/>
        <p:guide orient="horz" pos="29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354013"/>
            <a:ext cx="3151188" cy="177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lIns="52176" tIns="26088" rIns="52176" bIns="26088"/>
          <a:lstStyle/>
          <a:p>
            <a:endParaRPr lang="es-CL"/>
          </a:p>
        </p:txBody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477746" y="2244693"/>
            <a:ext cx="3821966" cy="212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158" tIns="53158" rIns="53158" bIns="53158" anchor="t" anchorCtr="0">
            <a:noAutofit/>
          </a:bodyPr>
          <a:lstStyle/>
          <a:p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F47238E-0CE0-C7D1-73A1-81664B626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513D9EC1-06F6-8714-3B9D-25EF4DE8DC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6C07EF33-89A7-A280-8E2B-1F961D108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508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88A7245F-ED14-5E7C-35C1-66987C1C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39A26EC9-9EDB-E1F7-ABB8-7BE72DB45B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B4378245-38D0-2BDB-C0BE-59FD3C23F9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906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465BEEF-2263-6FD2-7122-6B0535B1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E8A1BA5D-547C-B3A8-BFF8-79B740FEC7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EF630210-F153-D92C-928A-9861E0E0AD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022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49D664CA-D5E1-7F1F-E812-085EA3E53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57905FD0-E7BF-D5DC-DD20-C89C389C21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4558D0DB-895B-663E-1988-9B7C2CF90B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2638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20DB605-7149-2819-910C-66C80165A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C7CB9548-3EBA-4FDB-3025-A98A302F3B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973954E4-7E63-F016-1039-6B03C87E18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6644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844BC4B7-615F-2EA1-0EE9-C0DBE71D6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1F8FCFC8-9C8E-D4BF-3AA9-7328375EA4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39349C97-091E-9899-D749-62852AB96F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4305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714DCFD-0447-51F9-1EB6-CF38D81F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013B78DE-A16E-3634-4215-440E070258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E68DEE9C-6C75-F2BC-BF50-0243268E14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3224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A844D34-42A9-D727-F79D-AC1887FB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F4206659-360B-4B9F-3DEF-1D153494ED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9EE12579-8F30-544F-2589-E19EACD41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2260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44561086-F856-832A-FB62-B2764A71F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511C5973-FA8A-958D-72FE-34D84DFD26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FA272AF8-7D76-3FEE-DE18-BFBCEB464B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/>
              <a:t>Al país le va mejor que más que la macrozona sur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7079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D203960-AA46-BCB3-7BC4-2B01B7687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A8CA49AB-690D-3433-0FBC-D307C5AAFA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0370E605-5D0E-7B69-90ED-51611EACB2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/>
              <a:t>La población de 30 o más aumenta de 10% a 15%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7795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11BACF8E-4CA1-3395-2D8F-0C79E8D14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EB412284-7110-1DF3-2E6C-B3C2130630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D3805614-19E9-F953-EE29-4FC61412BB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/>
              <a:t>La población de 30 o más aumenta de 10% a 15%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8197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92A5894-7C03-8E2C-CD0D-5527294C9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37475F6D-F38F-1A8A-DE16-7365C83A77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7C0C096B-4DA7-A75E-68C8-66F4146E5F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ES"/>
              <a:t>La población de 30 o más aumenta de 10% a 15%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2810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C8BE34A-F7C1-06B1-A837-94791B18D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783cb6c4b_3_55:notes">
            <a:extLst>
              <a:ext uri="{FF2B5EF4-FFF2-40B4-BE49-F238E27FC236}">
                <a16:creationId xmlns:a16="http://schemas.microsoft.com/office/drawing/2014/main" id="{143EB840-DCC2-59EB-9103-7CCCFB78B7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d783cb6c4b_3_55:notes">
            <a:extLst>
              <a:ext uri="{FF2B5EF4-FFF2-40B4-BE49-F238E27FC236}">
                <a16:creationId xmlns:a16="http://schemas.microsoft.com/office/drawing/2014/main" id="{31F50A99-15FE-0911-1AEA-660CC39D02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6365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783cb6c4b_3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3d783cb6c4b_3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169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4126914-B290-B46A-3B05-7920DCE8B3B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000"/>
          </a:blip>
          <a:stretch>
            <a:fillRect/>
          </a:stretch>
        </p:blipFill>
        <p:spPr>
          <a:xfrm>
            <a:off x="3398502" y="1110964"/>
            <a:ext cx="2194509" cy="2194509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" y="1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30255" y="1418731"/>
            <a:ext cx="7886700" cy="1058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ES" sz="3000" b="1">
                <a:solidFill>
                  <a:srgbClr val="FFFFFF"/>
                </a:solidFill>
                <a:latin typeface="gobCL"/>
                <a:ea typeface="Verdana"/>
                <a:cs typeface="Arial"/>
              </a:rPr>
              <a:t>Rol estratégico de la Educación Superior en el desarrollo regional</a:t>
            </a:r>
          </a:p>
        </p:txBody>
      </p:sp>
      <p:pic>
        <p:nvPicPr>
          <p:cNvPr id="103" name="Google Shape;10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7525" y="3402982"/>
            <a:ext cx="2991002" cy="13815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0;p25">
            <a:extLst>
              <a:ext uri="{FF2B5EF4-FFF2-40B4-BE49-F238E27FC236}">
                <a16:creationId xmlns:a16="http://schemas.microsoft.com/office/drawing/2014/main" id="{9FB6C58E-F198-1B2E-D0AE-2A2A8A083F34}"/>
              </a:ext>
            </a:extLst>
          </p:cNvPr>
          <p:cNvSpPr txBox="1"/>
          <p:nvPr/>
        </p:nvSpPr>
        <p:spPr>
          <a:xfrm>
            <a:off x="1885600" y="2448196"/>
            <a:ext cx="5485508" cy="66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s-ES" sz="2300" b="1" dirty="0">
                <a:solidFill>
                  <a:srgbClr val="FFFFFF"/>
                </a:solidFill>
                <a:latin typeface="gobCL"/>
                <a:ea typeface="Verdana"/>
                <a:cs typeface="Arial"/>
              </a:rPr>
              <a:t>Seminario Universidad de Concepción</a:t>
            </a:r>
            <a:endParaRPr lang="es-ES" sz="2300" dirty="0">
              <a:latin typeface="gobCL"/>
              <a:cs typeface="Arial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s-ES" sz="1600" b="1" dirty="0">
                <a:solidFill>
                  <a:srgbClr val="FFFFFF"/>
                </a:solidFill>
                <a:latin typeface="gobCL"/>
                <a:ea typeface="Verdana"/>
                <a:cs typeface="Arial"/>
              </a:rPr>
              <a:t>Foro de Educación Superior </a:t>
            </a:r>
            <a:r>
              <a:rPr lang="es-ES" sz="1600" b="1" dirty="0" err="1">
                <a:solidFill>
                  <a:srgbClr val="FFFFFF"/>
                </a:solidFill>
                <a:latin typeface="gobCL"/>
                <a:ea typeface="Verdana"/>
                <a:cs typeface="Arial"/>
              </a:rPr>
              <a:t>AEqualis</a:t>
            </a:r>
            <a:endParaRPr lang="es-ES" sz="1600" b="1" dirty="0">
              <a:solidFill>
                <a:srgbClr val="FFFFFF"/>
              </a:solidFill>
              <a:latin typeface="gobCL"/>
              <a:ea typeface="Verdana"/>
              <a:cs typeface="Arial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s-ES" sz="1200" dirty="0">
                <a:solidFill>
                  <a:srgbClr val="FFFFFF"/>
                </a:solidFill>
                <a:latin typeface="gobCL"/>
                <a:ea typeface="Verdana"/>
                <a:cs typeface="Arial"/>
              </a:rPr>
              <a:t>19 de agosto de 2026</a:t>
            </a:r>
          </a:p>
          <a:p>
            <a:pPr algn="ctr">
              <a:lnSpc>
                <a:spcPct val="90000"/>
              </a:lnSpc>
            </a:pPr>
            <a:endParaRPr lang="es-ES" sz="1800" b="1" dirty="0">
              <a:solidFill>
                <a:srgbClr val="FFFFFF"/>
              </a:solidFill>
              <a:ea typeface="Verdana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C8D26929-2B98-992F-C150-D8F6F83D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B7A64F-3A93-06D7-86A1-29EC980C8D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1AAE6F8-8B18-03C0-60AF-1063C92286DE}"/>
              </a:ext>
            </a:extLst>
          </p:cNvPr>
          <p:cNvSpPr txBox="1">
            <a:spLocks/>
          </p:cNvSpPr>
          <p:nvPr/>
        </p:nvSpPr>
        <p:spPr>
          <a:xfrm>
            <a:off x="481978" y="740865"/>
            <a:ext cx="7278488" cy="64876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 dirty="0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EDUCACIÓN SUPERIOR COMO ACTIVO ESTRATÉGICO PARA EL DESARROLLO REGIONAL</a:t>
            </a:r>
            <a:endParaRPr lang="es-ES" sz="1600" dirty="0">
              <a:cs typeface="Arial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8FC101D-7C02-B364-41BD-57302FE383A7}"/>
              </a:ext>
            </a:extLst>
          </p:cNvPr>
          <p:cNvSpPr txBox="1">
            <a:spLocks/>
          </p:cNvSpPr>
          <p:nvPr/>
        </p:nvSpPr>
        <p:spPr>
          <a:xfrm>
            <a:off x="520774" y="1390149"/>
            <a:ext cx="7963617" cy="288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rm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Agenda</a:t>
            </a:r>
          </a:p>
          <a:p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pPr marL="400050" lvl="1" indent="-171450">
              <a:buFont typeface="Wingdings" pitchFamily="2" charset="2"/>
              <a:buChar char="v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Contexto macrozona sur y nacional</a:t>
            </a:r>
          </a:p>
          <a:p>
            <a:pPr marL="400050" lvl="1" indent="-171450">
              <a:buFont typeface="Wingdings" pitchFamily="2" charset="2"/>
              <a:buChar char="v"/>
            </a:pPr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pPr marL="400050" lvl="1" indent="-171450">
              <a:buFont typeface="Wingdings" pitchFamily="2" charset="2"/>
              <a:buChar char="v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Qué dicen los datos</a:t>
            </a:r>
          </a:p>
          <a:p>
            <a:pPr marL="400050" lvl="1" indent="-171450">
              <a:buFont typeface="Wingdings" pitchFamily="2" charset="2"/>
              <a:buChar char="v"/>
            </a:pPr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pPr marL="400050" lvl="1" indent="-171450">
              <a:buFont typeface="Wingdings" pitchFamily="2" charset="2"/>
              <a:buChar char="v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Oportunidades</a:t>
            </a:r>
            <a:endParaRPr lang="es-CL" sz="1100" b="1" dirty="0">
              <a:solidFill>
                <a:srgbClr val="002060"/>
              </a:solidFill>
              <a:latin typeface="gobCL"/>
              <a:ea typeface="Tahoma"/>
              <a:cs typeface="Arial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F2E9745-DDBF-8549-C7E2-F02410B43A97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ROL ESTRATÉGICO DE LA ESUP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04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4F92AB68-7EC8-3A69-4098-106E9F32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317550-7C5F-3762-0D24-43BCC06D1B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B846D14-32D0-9420-689A-A45EA999BA6D}"/>
              </a:ext>
            </a:extLst>
          </p:cNvPr>
          <p:cNvSpPr txBox="1">
            <a:spLocks/>
          </p:cNvSpPr>
          <p:nvPr/>
        </p:nvSpPr>
        <p:spPr>
          <a:xfrm>
            <a:off x="481978" y="740865"/>
            <a:ext cx="7278488" cy="64876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EDUCACIÓN SUPERIOR COMO ACTIVO ESTRATÉGICO PARA EL DESARROLLO REGIONAL</a:t>
            </a:r>
            <a:endParaRPr lang="es-ES" sz="1600">
              <a:cs typeface="Arial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23507BB-0C8D-78E1-373F-1DADBB736379}"/>
              </a:ext>
            </a:extLst>
          </p:cNvPr>
          <p:cNvSpPr txBox="1">
            <a:spLocks/>
          </p:cNvSpPr>
          <p:nvPr/>
        </p:nvSpPr>
        <p:spPr>
          <a:xfrm>
            <a:off x="520774" y="1390149"/>
            <a:ext cx="7963617" cy="288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rm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100" b="1">
                <a:solidFill>
                  <a:srgbClr val="002060"/>
                </a:solidFill>
                <a:latin typeface="gobCL"/>
                <a:ea typeface="+mn-lt"/>
                <a:cs typeface="+mn-lt"/>
              </a:rPr>
              <a:t>La educación superior es una de las principales capacidades instaladas de la Macrozona Sur. Su contribución al desarrollo regional no se limita a formar profesionales y técnicos: también determina la disponibilidad de capital humano, las capacidades de investigación e innovación, la provisión de servicios especializados y las posibilidades de la zona para responder a sus desafíos y necesidades. </a:t>
            </a:r>
            <a:endParaRPr lang="es-CL" sz="1100" b="1">
              <a:solidFill>
                <a:srgbClr val="002060"/>
              </a:solidFill>
              <a:latin typeface="gobCL"/>
              <a:ea typeface="Tahoma"/>
              <a:cs typeface="Arial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4E91BE1-AA5D-F824-0D5E-C25A96DE662A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ROL ESTRATÉGICO DE LA ESUP</a:t>
            </a:r>
            <a:endParaRPr lang="es-ES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91E48857-6534-9847-1AD7-5D0627E0B38E}"/>
              </a:ext>
            </a:extLst>
          </p:cNvPr>
          <p:cNvSpPr txBox="1">
            <a:spLocks/>
          </p:cNvSpPr>
          <p:nvPr/>
        </p:nvSpPr>
        <p:spPr>
          <a:xfrm>
            <a:off x="315619" y="2327994"/>
            <a:ext cx="7631463" cy="2895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rm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171450">
              <a:spcBef>
                <a:spcPts val="1000"/>
              </a:spcBef>
              <a:buChar char="•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Una capacidad de escala nacional:</a:t>
            </a: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 Biobío, La Araucanía, Los Ríos y Los Lagos reúnen 264.801 estudiantes de pregrado, equivalentes al 19,3% del país, constituyéndose en el principal polo de educación superior fuera de la RM. Además, presentan una estructura particularmente universitaria: las universidades concentran 65,7% de la matrícula, frente a 54,1% en la RM. </a:t>
            </a:r>
            <a:endParaRPr lang="es-ES" sz="1100" dirty="0">
              <a:latin typeface="gobCL"/>
              <a:ea typeface="+mn-lt"/>
              <a:cs typeface="+mn-lt"/>
            </a:endParaRPr>
          </a:p>
          <a:p>
            <a:pPr marL="457200" indent="-171450">
              <a:spcBef>
                <a:spcPts val="1000"/>
              </a:spcBef>
              <a:buChar char="•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Una estructura formativa con identidad territorial:</a:t>
            </a: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 Tecnología concentra 25,9% de la matrícula de pregrado y Salud 25,3%. En contraste, Administración y Comercio representa solo 12,6%, frente a 22,5% en la capital. </a:t>
            </a:r>
          </a:p>
          <a:p>
            <a:pPr marL="285750">
              <a:spcBef>
                <a:spcPts val="1000"/>
              </a:spcBef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</a:t>
            </a:r>
            <a:r>
              <a:rPr lang="es-CL" sz="1100" dirty="0">
                <a:solidFill>
                  <a:srgbClr val="FF0000"/>
                </a:solidFill>
                <a:latin typeface="gobCL"/>
                <a:ea typeface="+mn-lt"/>
                <a:cs typeface="+mn-lt"/>
              </a:rPr>
              <a:t>¿Cuánto de esta especialización responde a las necesidades y oportunidades de los territorios? </a:t>
            </a:r>
            <a:endParaRPr lang="es-CL" sz="1100" dirty="0">
              <a:solidFill>
                <a:srgbClr val="FF0000"/>
              </a:solidFill>
              <a:latin typeface="gobCL"/>
              <a:cs typeface="Arial"/>
            </a:endParaRPr>
          </a:p>
          <a:p>
            <a:pPr marL="457200" indent="-171450">
              <a:spcBef>
                <a:spcPts val="1000"/>
              </a:spcBef>
              <a:buChar char="•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Un territorio productivamente diverso que requiere capacidades diferenciadas:</a:t>
            </a: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 la macrozona articula polos industriales y forestales en Biobío, actividades agropecuarias y silvícolas en La Araucanía y Los Ríos, y un fuerte complejo alimentario, pesquero y acuícola en Los Lagos. </a:t>
            </a:r>
          </a:p>
          <a:p>
            <a:pPr marL="285750">
              <a:spcBef>
                <a:spcPts val="1000"/>
              </a:spcBef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</a:t>
            </a:r>
            <a:r>
              <a:rPr lang="es-CL" sz="1100" dirty="0">
                <a:solidFill>
                  <a:srgbClr val="FF0000"/>
                </a:solidFill>
                <a:latin typeface="gobCL"/>
                <a:ea typeface="+mn-lt"/>
                <a:cs typeface="+mn-lt"/>
              </a:rPr>
              <a:t>Desafío no es solo formar más personas, sino conectar formación, investigación e innovación con esas transformaciones 	productivas. </a:t>
            </a:r>
            <a:endParaRPr lang="es-CL" sz="1100" dirty="0">
              <a:solidFill>
                <a:srgbClr val="FF0000"/>
              </a:solidFill>
              <a:latin typeface="gobC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87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827D9DAC-7AC0-FDAC-EA18-1E194E930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8357BD-9FC0-F9AA-B762-3AFDEABB94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2F0DF41-B55C-672C-476C-01AB00863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58" y="2316559"/>
            <a:ext cx="4945675" cy="2756442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6FC3921E-7AD3-EA14-E5E3-751755FFC3E5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MACROZONA SUR, PRINCIPAL POLO DE EDUCACIÓN SUPERIOR FUERA DE SANTIAGO</a:t>
            </a:r>
            <a:endParaRPr lang="es-ES"/>
          </a:p>
          <a:p>
            <a:endParaRPr lang="es-CL" sz="1600" b="1">
              <a:solidFill>
                <a:srgbClr val="00206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8757BC28-6AA0-24B0-3582-512D421D4C73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845A49CD-CB9F-D653-C118-690D103AA1A6}"/>
              </a:ext>
            </a:extLst>
          </p:cNvPr>
          <p:cNvSpPr txBox="1">
            <a:spLocks/>
          </p:cNvSpPr>
          <p:nvPr/>
        </p:nvSpPr>
        <p:spPr>
          <a:xfrm>
            <a:off x="733951" y="2054863"/>
            <a:ext cx="5220363" cy="275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00" b="1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Gráfico 1: </a:t>
            </a:r>
            <a:r>
              <a:rPr lang="es-CL" sz="800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Evolución de la distribución de la matrícula de primer año por zona, 2007-2026 (SIES)</a:t>
            </a:r>
            <a:endParaRPr lang="es-ES" sz="800" dirty="0">
              <a:latin typeface="gobCL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84E77C3-BE21-7BC7-396F-54D6FC6DFAFB}"/>
              </a:ext>
            </a:extLst>
          </p:cNvPr>
          <p:cNvSpPr txBox="1"/>
          <p:nvPr/>
        </p:nvSpPr>
        <p:spPr>
          <a:xfrm>
            <a:off x="483577" y="1304191"/>
            <a:ext cx="833119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000" b="1">
                <a:solidFill>
                  <a:srgbClr val="002060"/>
                </a:solidFill>
              </a:rPr>
              <a:t>En 2026, la Macrozona Sur reúne 264.801 estudiantes de pregrado, equivalentes al 19,3% de la matrícula nacional, y constituye el principal polo de educación superior fuera de la Región Metropolitana. </a:t>
            </a:r>
            <a:r>
              <a:rPr lang="es-CL" sz="1000">
                <a:solidFill>
                  <a:srgbClr val="002060"/>
                </a:solidFill>
              </a:rPr>
              <a:t>Las universidades concentran el 65,7% de la matrícula, frente al 54,1% en la RM; en cambio, los IP representan 26,6% versus 42,0% en la capital. El posgrado alcanza 8.157 estudiantes y representa 3,0% de la matrícula total, por debajo del 5,2% metropolitano.</a:t>
            </a:r>
            <a:endParaRPr lang="es-ES" sz="1000"/>
          </a:p>
          <a:p>
            <a:pPr algn="l"/>
            <a:endParaRPr lang="es-ES" sz="1000">
              <a:solidFill>
                <a:srgbClr val="002060"/>
              </a:solidFill>
              <a:latin typeface="gobCL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F6B3AC76-4C87-5100-513C-BF6F1EF75017}"/>
              </a:ext>
            </a:extLst>
          </p:cNvPr>
          <p:cNvSpPr txBox="1">
            <a:spLocks/>
          </p:cNvSpPr>
          <p:nvPr/>
        </p:nvSpPr>
        <p:spPr>
          <a:xfrm>
            <a:off x="6199835" y="2826633"/>
            <a:ext cx="2509402" cy="35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1000" b="1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La RM ha mostrado un crecimiento de matrícula considerablemente mayor que la Macrozona Sur.</a:t>
            </a:r>
            <a:r>
              <a:rPr lang="es-CL" sz="1000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 ¿Qué factores están detrás de ese mayor dinamismo...?</a:t>
            </a:r>
            <a:endParaRPr lang="es-ES" sz="1000" dirty="0"/>
          </a:p>
          <a:p>
            <a:endParaRPr lang="es-CL" sz="800" b="1" dirty="0">
              <a:solidFill>
                <a:srgbClr val="FF000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82390F9-A3B5-E7FE-2632-12762B96C9A1}"/>
              </a:ext>
            </a:extLst>
          </p:cNvPr>
          <p:cNvSpPr/>
          <p:nvPr/>
        </p:nvSpPr>
        <p:spPr>
          <a:xfrm>
            <a:off x="6105768" y="2725614"/>
            <a:ext cx="2720732" cy="133838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410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0D3FBF1B-A292-33B4-6F68-84254FE21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EA445E9-E1AC-AE70-0965-3A66198732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:a16="http://schemas.microsoft.com/office/drawing/2014/main" id="{22EAB668-44BD-4289-69A2-269326571098}"/>
              </a:ext>
            </a:extLst>
          </p:cNvPr>
          <p:cNvSpPr txBox="1">
            <a:spLocks/>
          </p:cNvSpPr>
          <p:nvPr/>
        </p:nvSpPr>
        <p:spPr>
          <a:xfrm>
            <a:off x="582907" y="1433301"/>
            <a:ext cx="5436165" cy="289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00" b="1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Gráfico 2: </a:t>
            </a:r>
            <a:r>
              <a:rPr lang="es-CL" sz="800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Evolución de la matrícula de pregrado en educación superior presencial (sin programas a distancia), 2010-2026 (SIES)</a:t>
            </a:r>
          </a:p>
          <a:p>
            <a:endParaRPr lang="es-CL" sz="800" dirty="0">
              <a:solidFill>
                <a:srgbClr val="FF000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437F2338-F9E6-3BD6-3CBD-49B948713444}"/>
              </a:ext>
            </a:extLst>
          </p:cNvPr>
          <p:cNvSpPr txBox="1">
            <a:spLocks/>
          </p:cNvSpPr>
          <p:nvPr/>
        </p:nvSpPr>
        <p:spPr>
          <a:xfrm>
            <a:off x="6194950" y="1722710"/>
            <a:ext cx="2509402" cy="35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1000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Entre 2022 y 2026, la matrícula de pregrado creció 19,2% en la Región Metropolitana, frente a 7,1% en la Macrozona Sur. Sin embargo, cerca del 80% del aumento metropolitano corresponde a estudiantes a distancia. Al excluir esta modalidad, la tendencia se invierte: la Macrozona Sur crece 7,0%, frente a 4,8% de la RM.</a:t>
            </a:r>
            <a:r>
              <a:rPr lang="es-CL" sz="1000">
                <a:solidFill>
                  <a:srgbClr val="FF0000"/>
                </a:solidFill>
                <a:latin typeface="gobCL"/>
                <a:ea typeface="Tahoma"/>
                <a:cs typeface="Tahoma"/>
              </a:rPr>
              <a:t> La diferencia responde también a una evolución distinta de la oferta: mientras los programas a distancia aumentaron 72,8% en la capital desde 2022, disminuyeron 10,8% en la macrozona. </a:t>
            </a:r>
            <a:endParaRPr lang="es-ES"/>
          </a:p>
          <a:p>
            <a:endParaRPr lang="es-CL" sz="1000">
              <a:solidFill>
                <a:srgbClr val="FF0000"/>
              </a:solidFill>
              <a:ea typeface="Tahoma"/>
              <a:cs typeface="Tahoma"/>
            </a:endParaRPr>
          </a:p>
          <a:p>
            <a:endParaRPr lang="es-CL" sz="800" b="1">
              <a:solidFill>
                <a:srgbClr val="FF0000"/>
              </a:solidFill>
              <a:latin typeface="gobCL"/>
              <a:ea typeface="Tahoma"/>
              <a:cs typeface="Tahoma"/>
            </a:endParaRPr>
          </a:p>
        </p:txBody>
      </p:sp>
      <p:pic>
        <p:nvPicPr>
          <p:cNvPr id="4" name="Imagen 3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78F64C70-8D52-F5DB-C790-682AEF2B1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23" y="1790348"/>
            <a:ext cx="5248521" cy="291274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FF3CC3D-8C93-ABB8-5801-6CD7185AAA0F}"/>
              </a:ext>
            </a:extLst>
          </p:cNvPr>
          <p:cNvSpPr/>
          <p:nvPr/>
        </p:nvSpPr>
        <p:spPr>
          <a:xfrm>
            <a:off x="6105768" y="1633904"/>
            <a:ext cx="2774461" cy="26488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39B020B-56BE-04DF-A910-174ECEF7C1EE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7A50A82-6716-4A1E-E9D8-F1CCF70EC1D2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s-CL" sz="1600" b="1" dirty="0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MACROZONA SUR, PRINCIPAL POLO DE EDUCACIÓN SUPERIOR FUERA DE SANTIAGO</a:t>
            </a:r>
            <a:endParaRPr lang="es-ES" dirty="0"/>
          </a:p>
          <a:p>
            <a:endParaRPr lang="es-CL" sz="1600" b="1" dirty="0">
              <a:solidFill>
                <a:srgbClr val="002060"/>
              </a:solidFill>
              <a:latin typeface="gobCL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3949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6F9A52C6-5EF3-FF07-75F4-A3B77BA6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5DE13A-5F8D-C9E0-2815-26470D7A01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BCD236A2-A1BC-7A8F-2D13-79DB9B3E5A92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UNA MATRÍCULA CADA VEZ MÁS DIVERSA EN EDAD</a:t>
            </a:r>
            <a:endParaRPr lang="es-ES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3F23D5DA-C82B-CEC4-003F-77BE0CE1C426}"/>
              </a:ext>
            </a:extLst>
          </p:cNvPr>
          <p:cNvSpPr txBox="1">
            <a:spLocks/>
          </p:cNvSpPr>
          <p:nvPr/>
        </p:nvSpPr>
        <p:spPr>
          <a:xfrm>
            <a:off x="2730327" y="1747524"/>
            <a:ext cx="5220363" cy="275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00" b="1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Gráfico 3:</a:t>
            </a:r>
            <a:r>
              <a:rPr lang="es-CL" sz="800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 Evolución de la edad en la educación superior de la Macrozona Sur, 2010-2026 (SIES)</a:t>
            </a:r>
          </a:p>
          <a:p>
            <a:endParaRPr lang="es-CL" sz="800" dirty="0">
              <a:solidFill>
                <a:srgbClr val="FF000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9ADBF28-36E9-0869-4C27-5C6995771DE4}"/>
              </a:ext>
            </a:extLst>
          </p:cNvPr>
          <p:cNvSpPr txBox="1"/>
          <p:nvPr/>
        </p:nvSpPr>
        <p:spPr>
          <a:xfrm>
            <a:off x="479040" y="1177191"/>
            <a:ext cx="819059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000" b="1">
                <a:solidFill>
                  <a:srgbClr val="002060"/>
                </a:solidFill>
                <a:latin typeface="gobCL" pitchFamily="50" charset="0"/>
              </a:rPr>
              <a:t>La educación superior de la Macrozona Sur está incorporando progresivamente a estudiantes de mayor edad. </a:t>
            </a:r>
            <a:r>
              <a:rPr lang="es-CL" sz="1000">
                <a:solidFill>
                  <a:srgbClr val="002060"/>
                </a:solidFill>
                <a:latin typeface="gobCL" pitchFamily="50" charset="0"/>
              </a:rPr>
              <a:t>Desde 2010 aumenta la participación de las personas de 30 años o más, pasando de alrededor de 10% de la matrícula a cerca de 15% en 2026. El cambio se concentra especialmente en el grupo de 40 años o más, cuya participación prácticamente se duplica durante el período.</a:t>
            </a:r>
          </a:p>
          <a:p>
            <a:endParaRPr lang="es-ES" sz="1000">
              <a:solidFill>
                <a:srgbClr val="002060"/>
              </a:solidFill>
              <a:latin typeface="gobCL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69DB0C0-2CF4-D75A-7326-BAFF45C36B11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B23156-603D-0818-1A90-3A33FE7FD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922" y="2022629"/>
            <a:ext cx="4817788" cy="296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3406BD9F-6281-6C66-9FA4-FE8001216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A1071D-A46E-599B-028B-00EAED057B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18CEC22F-28B9-471F-0C2A-3E11FD694D08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UNA OFERTA FORMATIVA CON UNA IDENTIDAD TERRITORIAL</a:t>
            </a:r>
            <a:endParaRPr lang="es-E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AC6B0F5-7927-5AB3-1EC8-9D1F156BB578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F70442-1901-0B06-F940-6E9FFAB42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355" y="2235904"/>
            <a:ext cx="5007078" cy="266088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44D3B89-891C-2E17-833E-D1FB038A38D4}"/>
              </a:ext>
            </a:extLst>
          </p:cNvPr>
          <p:cNvSpPr txBox="1"/>
          <p:nvPr/>
        </p:nvSpPr>
        <p:spPr>
          <a:xfrm>
            <a:off x="503745" y="1136493"/>
            <a:ext cx="8190592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CL" sz="1000" b="1" dirty="0">
                <a:solidFill>
                  <a:srgbClr val="002060"/>
                </a:solidFill>
                <a:latin typeface="gobCL"/>
                <a:ea typeface="Verdana"/>
              </a:rPr>
              <a:t>La oferta formativa de la Macrozona Sur presenta una marcada identidad territorial, con una participación especialmente alta en áreas vinculadas a sus principales actividades productivas. </a:t>
            </a:r>
            <a:r>
              <a:rPr lang="es-CL" sz="1000" dirty="0">
                <a:solidFill>
                  <a:srgbClr val="002060"/>
                </a:solidFill>
                <a:latin typeface="gobCL"/>
                <a:ea typeface="Verdana"/>
              </a:rPr>
              <a:t>Destaca Pesca, que concentra un 61,3% de la matrícula nacional del área, seguida por Ciencias Biológicas y Afines (32,2%), Medio Ambiente (29,9%), Servicios de Transportes (29,6%) y Agricultura (27,6%). Además, la composición institucional varía según el área: mientras las </a:t>
            </a:r>
            <a:r>
              <a:rPr lang="es-CL" sz="1000" dirty="0" err="1">
                <a:solidFill>
                  <a:srgbClr val="002060"/>
                </a:solidFill>
                <a:latin typeface="gobCL"/>
                <a:ea typeface="Verdana"/>
              </a:rPr>
              <a:t>Ues</a:t>
            </a:r>
            <a:r>
              <a:rPr lang="es-CL" sz="1000" dirty="0">
                <a:solidFill>
                  <a:srgbClr val="002060"/>
                </a:solidFill>
                <a:latin typeface="gobCL"/>
                <a:ea typeface="Verdana"/>
              </a:rPr>
              <a:t> predominan en Ciencias y Medio Ambiente, la FTP adquiere mayor relevancia en pesca, agricultura y transportes.</a:t>
            </a:r>
          </a:p>
          <a:p>
            <a:endParaRPr lang="es-ES" sz="1000" dirty="0">
              <a:solidFill>
                <a:srgbClr val="002060"/>
              </a:solidFill>
              <a:latin typeface="gobCL" pitchFamily="50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34BF4EC-BD15-8702-F46C-83107ABB277E}"/>
              </a:ext>
            </a:extLst>
          </p:cNvPr>
          <p:cNvSpPr txBox="1">
            <a:spLocks/>
          </p:cNvSpPr>
          <p:nvPr/>
        </p:nvSpPr>
        <p:spPr>
          <a:xfrm>
            <a:off x="2144567" y="1960799"/>
            <a:ext cx="5220363" cy="275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00" b="1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Gráfico 4:</a:t>
            </a:r>
            <a:r>
              <a:rPr lang="es-CL" sz="800" dirty="0">
                <a:solidFill>
                  <a:srgbClr val="FF0000"/>
                </a:solidFill>
                <a:latin typeface="gobCL"/>
                <a:ea typeface="Tahoma"/>
                <a:cs typeface="Tahoma"/>
              </a:rPr>
              <a:t> Proporción de estudiantes matriculados sobre el total nacional, según área, 2026 (SIES)</a:t>
            </a:r>
          </a:p>
          <a:p>
            <a:endParaRPr lang="es-CL" sz="800" dirty="0">
              <a:solidFill>
                <a:srgbClr val="FF0000"/>
              </a:solidFill>
              <a:latin typeface="gobCL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5557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3E605AE5-29F0-F75F-AAD5-A18232DB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ABBA10D-E4FE-BD24-C54D-C2E6C5017E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60" t="54380" r="-256" b="2390"/>
          <a:stretch>
            <a:fillRect/>
          </a:stretch>
        </p:blipFill>
        <p:spPr>
          <a:xfrm>
            <a:off x="1443465" y="3697991"/>
            <a:ext cx="6010321" cy="14323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785338-EB29-2632-BD58-0496DF4A81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4" name="Google Shape;111;p26">
            <a:extLst>
              <a:ext uri="{FF2B5EF4-FFF2-40B4-BE49-F238E27FC236}">
                <a16:creationId xmlns:a16="http://schemas.microsoft.com/office/drawing/2014/main" id="{F7E9A68D-15E0-6C38-2E37-B97BAB8FD3A2}"/>
              </a:ext>
            </a:extLst>
          </p:cNvPr>
          <p:cNvSpPr txBox="1"/>
          <p:nvPr/>
        </p:nvSpPr>
        <p:spPr>
          <a:xfrm>
            <a:off x="477972" y="1263958"/>
            <a:ext cx="8093612" cy="4978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CL" sz="1000" b="1" dirty="0">
                <a:solidFill>
                  <a:srgbClr val="002060"/>
                </a:solidFill>
                <a:latin typeface="gobCL"/>
                <a:ea typeface="Verdana"/>
              </a:rPr>
              <a:t>En términos de movilidad estudiantil, se observa que la zona sur atrae principalmente a estudiantes provenientes de regiones aledañas (91%). </a:t>
            </a:r>
            <a:r>
              <a:rPr lang="es-CL" sz="1000" dirty="0">
                <a:solidFill>
                  <a:srgbClr val="002060"/>
                </a:solidFill>
                <a:latin typeface="gobCL"/>
                <a:ea typeface="Verdana"/>
              </a:rPr>
              <a:t>En cambio, entre quienes egresan de la zona sur y se matriculan en otra región, cerca del 70% opta por la Región Metropolitana, lo que podría explicarse, en buena medida, por la mayor amplitud y diversidad de la oferta académica disponible en la capital.</a:t>
            </a:r>
            <a:endParaRPr lang="es-ES" sz="1000" dirty="0">
              <a:solidFill>
                <a:srgbClr val="002060"/>
              </a:solidFill>
              <a:latin typeface="gobCL"/>
              <a:ea typeface="Verdana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05C29D8-34E2-7D7A-507E-613C72D9FC8A}"/>
              </a:ext>
            </a:extLst>
          </p:cNvPr>
          <p:cNvSpPr txBox="1"/>
          <p:nvPr/>
        </p:nvSpPr>
        <p:spPr>
          <a:xfrm>
            <a:off x="2019125" y="1918556"/>
            <a:ext cx="4482841" cy="4462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419" sz="9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5:</a:t>
            </a:r>
            <a:r>
              <a:rPr lang="es-419" sz="9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 Movilidad regional matrícula total, 2025 (SIES)</a:t>
            </a:r>
            <a:endParaRPr lang="es-419" sz="9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30CC867-8C05-5F71-F4F4-BE1BEA3F0BD4}"/>
              </a:ext>
            </a:extLst>
          </p:cNvPr>
          <p:cNvSpPr txBox="1">
            <a:spLocks/>
          </p:cNvSpPr>
          <p:nvPr/>
        </p:nvSpPr>
        <p:spPr>
          <a:xfrm>
            <a:off x="454764" y="686436"/>
            <a:ext cx="8199238" cy="553515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 dirty="0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MACROZONA ATRAE TALENTO REGIONAL, PERO SANTIAGO SIGUE SIENDO EL PRINCIPAL DESTINO DE QUIENES SALEN</a:t>
            </a:r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C4E98D1-F76E-0970-A116-392D334F9D81}"/>
              </a:ext>
            </a:extLst>
          </p:cNvPr>
          <p:cNvSpPr txBox="1">
            <a:spLocks/>
          </p:cNvSpPr>
          <p:nvPr/>
        </p:nvSpPr>
        <p:spPr>
          <a:xfrm>
            <a:off x="503745" y="4360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8902B4-3B46-CCA0-FA73-D204B6684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" r="-97" b="53994"/>
          <a:stretch>
            <a:fillRect/>
          </a:stretch>
        </p:blipFill>
        <p:spPr>
          <a:xfrm>
            <a:off x="1454132" y="2195366"/>
            <a:ext cx="5990163" cy="152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8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F7475519-BA85-18A3-E298-4A48169EB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907C23-778A-EBA3-3F35-F51F434E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4" name="Google Shape;111;p26">
            <a:extLst>
              <a:ext uri="{FF2B5EF4-FFF2-40B4-BE49-F238E27FC236}">
                <a16:creationId xmlns:a16="http://schemas.microsoft.com/office/drawing/2014/main" id="{07E9F212-B18A-6AAD-5CFF-38B3542C74F2}"/>
              </a:ext>
            </a:extLst>
          </p:cNvPr>
          <p:cNvSpPr txBox="1"/>
          <p:nvPr/>
        </p:nvSpPr>
        <p:spPr>
          <a:xfrm>
            <a:off x="463535" y="1113581"/>
            <a:ext cx="8281656" cy="89397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CL" sz="1000" b="1">
                <a:solidFill>
                  <a:srgbClr val="002060"/>
                </a:solidFill>
                <a:latin typeface="gobCL"/>
                <a:ea typeface="Verdana"/>
              </a:rPr>
              <a:t>La matrícula en carreras de pedagogía en la zona sur presenta una trayectoria similar a la observada en el resto del país, con una disminución sostenida en el número de estudiantes. </a:t>
            </a:r>
            <a:r>
              <a:rPr lang="es-CL" sz="1000">
                <a:solidFill>
                  <a:srgbClr val="002060"/>
                </a:solidFill>
                <a:latin typeface="gobCL"/>
                <a:ea typeface="Verdana"/>
              </a:rPr>
              <a:t>Si bien la matrícula de primer año volvió a caer durante el último período, la matrícula total aumentó, lo que podría estar asociado a una mayor permanencia de estudiantes de cohortes anteriores o a cambios en los niveles de deserción.</a:t>
            </a:r>
            <a:endParaRPr lang="es-ES" sz="1000">
              <a:solidFill>
                <a:srgbClr val="002060"/>
              </a:solidFill>
              <a:latin typeface="gobCL"/>
              <a:ea typeface="Verdana"/>
            </a:endParaRPr>
          </a:p>
        </p:txBody>
      </p:sp>
      <p:sp>
        <p:nvSpPr>
          <p:cNvPr id="2" name="Google Shape;111;p26">
            <a:extLst>
              <a:ext uri="{FF2B5EF4-FFF2-40B4-BE49-F238E27FC236}">
                <a16:creationId xmlns:a16="http://schemas.microsoft.com/office/drawing/2014/main" id="{85E57E7F-6756-F572-071D-76C887A0AE92}"/>
              </a:ext>
            </a:extLst>
          </p:cNvPr>
          <p:cNvSpPr txBox="1"/>
          <p:nvPr/>
        </p:nvSpPr>
        <p:spPr>
          <a:xfrm>
            <a:off x="198952" y="299167"/>
            <a:ext cx="8093612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endParaRPr lang="es-ES" sz="16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6D76F63-EC1C-C766-2593-139A59A65B03}"/>
              </a:ext>
            </a:extLst>
          </p:cNvPr>
          <p:cNvSpPr txBox="1"/>
          <p:nvPr/>
        </p:nvSpPr>
        <p:spPr>
          <a:xfrm>
            <a:off x="543530" y="1921986"/>
            <a:ext cx="3150221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419" sz="8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6</a:t>
            </a:r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: Evolución de las pedagogías en Zona Sur, 2010-2026 (SIES)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 sz="8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7DA8C6-CC45-5C39-3A9E-1F0D58E46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64" y="2228294"/>
            <a:ext cx="3693589" cy="29065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2197322-BFC2-8662-5936-DA11C868377C}"/>
              </a:ext>
            </a:extLst>
          </p:cNvPr>
          <p:cNvSpPr txBox="1"/>
          <p:nvPr/>
        </p:nvSpPr>
        <p:spPr>
          <a:xfrm>
            <a:off x="4699479" y="1922556"/>
            <a:ext cx="3385863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419" sz="8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7: </a:t>
            </a:r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Evolución de las pedagogías en el resto del país, 2010-2026 (SIES)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 sz="80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2299373-2724-43F2-4449-81DDDD5EF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5950" y="2226608"/>
            <a:ext cx="3648658" cy="290185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AB855E8-273A-84DC-AF53-94C73C9430AD}"/>
              </a:ext>
            </a:extLst>
          </p:cNvPr>
          <p:cNvSpPr txBox="1">
            <a:spLocks/>
          </p:cNvSpPr>
          <p:nvPr/>
        </p:nvSpPr>
        <p:spPr>
          <a:xfrm>
            <a:off x="503745" y="46781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46B4BB6-F422-0C21-A516-FD81020C0DEF}"/>
              </a:ext>
            </a:extLst>
          </p:cNvPr>
          <p:cNvSpPr txBox="1">
            <a:spLocks/>
          </p:cNvSpPr>
          <p:nvPr/>
        </p:nvSpPr>
        <p:spPr>
          <a:xfrm>
            <a:off x="454764" y="712140"/>
            <a:ext cx="8099452" cy="55956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UN DESAFÍO NACIONAL Y REGIONAL: LA EVOLUCIÓN DE LAS PEDAGOGÍAS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23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C9C8AEC0-AFEB-2477-E3E7-099E807B1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CFAB274-7386-B201-508C-193B4A6A97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A3E1B25-4A18-5AB1-D73D-FCEC3942E87A}"/>
              </a:ext>
            </a:extLst>
          </p:cNvPr>
          <p:cNvSpPr txBox="1"/>
          <p:nvPr/>
        </p:nvSpPr>
        <p:spPr>
          <a:xfrm>
            <a:off x="70495" y="2094724"/>
            <a:ext cx="46068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419" sz="8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8: </a:t>
            </a:r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Proporción de estudiantes por niveles de competencias 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  <a:sym typeface="Verdana"/>
            </a:endParaRPr>
          </a:p>
          <a:p>
            <a:pPr algn="ctr"/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en M1, 2026 (DEMRE)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 sz="8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A1ECAE-388C-BFD9-8E3D-81C61FA7804E}"/>
              </a:ext>
            </a:extLst>
          </p:cNvPr>
          <p:cNvSpPr txBox="1"/>
          <p:nvPr/>
        </p:nvSpPr>
        <p:spPr>
          <a:xfrm>
            <a:off x="6961909" y="21336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21B03F4-FB1A-C243-39B4-39AB668B9AA6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B4F61B97-76F4-EEFA-008F-3BBF9E121C21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RESULTADOS PAES REGULAR ADMISIÓN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6757DC-C830-4414-1966-8FE6385D1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" y="2441377"/>
            <a:ext cx="4246792" cy="235718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A9E8F2F-CAC9-E449-E0EB-4979AEE52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170" y="2355816"/>
            <a:ext cx="4426427" cy="245689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5981E8A-737E-07E3-A8DE-A67F17D8E92E}"/>
              </a:ext>
            </a:extLst>
          </p:cNvPr>
          <p:cNvSpPr txBox="1"/>
          <p:nvPr/>
        </p:nvSpPr>
        <p:spPr>
          <a:xfrm>
            <a:off x="5191360" y="2082171"/>
            <a:ext cx="340907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419" sz="8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9: </a:t>
            </a:r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Proporción de estudiantes por niveles de competencias 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  <a:sym typeface="Verdana"/>
            </a:endParaRPr>
          </a:p>
          <a:p>
            <a:pPr algn="ctr"/>
            <a:r>
              <a:rPr lang="es-419" sz="8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en CL, 2026 (DEMRE)</a:t>
            </a:r>
            <a:endParaRPr lang="es-419" sz="8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 sz="80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80B92DD-8348-49D9-D1AB-CD077B7E9ADA}"/>
              </a:ext>
            </a:extLst>
          </p:cNvPr>
          <p:cNvSpPr txBox="1"/>
          <p:nvPr/>
        </p:nvSpPr>
        <p:spPr>
          <a:xfrm>
            <a:off x="458388" y="1127422"/>
            <a:ext cx="819059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CL" sz="1000" b="1">
                <a:solidFill>
                  <a:srgbClr val="002060"/>
                </a:solidFill>
                <a:latin typeface="gobCL"/>
                <a:ea typeface="Verdana"/>
              </a:rPr>
              <a:t>Los resultados evidencian desafíos para la Zona Sur en el fortalecimiento de los aprendizajes, tanto en Competencia Lectora como en Matemática.</a:t>
            </a:r>
            <a:r>
              <a:rPr lang="es-CL" sz="1000">
                <a:solidFill>
                  <a:srgbClr val="002060"/>
                </a:solidFill>
                <a:latin typeface="gobCL"/>
                <a:ea typeface="Verdana"/>
              </a:rPr>
              <a:t> En ambas pruebas se observa una menor proporción de estudiantes en los niveles de competencia más altos respecto del resto del país y, en contraste, una mayor concentración en niveles iniciales o intermedios. Esto da cuenta de la necesidad de avanzar en el desarrollo de habilidades que permitan desplazar a una mayor proporción de estudiantes hacia los niveles superiores de desempeño.</a:t>
            </a:r>
            <a:endParaRPr lang="es-ES" sz="1000">
              <a:solidFill>
                <a:srgbClr val="002060"/>
              </a:solidFill>
              <a:latin typeface="gobCL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63615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4742F2DB-5244-4C87-6DFD-D8E11614C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458EB22-B665-F231-ED90-561DBA58C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89" y="1411129"/>
            <a:ext cx="5626060" cy="35815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34DC7A4-7728-C7A9-42FF-7E00BB0611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4" name="Google Shape;111;p26">
            <a:extLst>
              <a:ext uri="{FF2B5EF4-FFF2-40B4-BE49-F238E27FC236}">
                <a16:creationId xmlns:a16="http://schemas.microsoft.com/office/drawing/2014/main" id="{F7E57CE6-33EA-3159-C733-FA50C794CFCC}"/>
              </a:ext>
            </a:extLst>
          </p:cNvPr>
          <p:cNvSpPr txBox="1"/>
          <p:nvPr/>
        </p:nvSpPr>
        <p:spPr>
          <a:xfrm>
            <a:off x="6223451" y="1748500"/>
            <a:ext cx="2416996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CL" sz="1000">
                <a:solidFill>
                  <a:srgbClr val="FF0000"/>
                </a:solidFill>
                <a:latin typeface="gobCL"/>
                <a:ea typeface="Verdana"/>
              </a:rPr>
              <a:t>Entre los estudiantes de la zona sur que se ubican en el 10% de mejores puntajes promedio en las pruebas PAES de Matemática y Competencia Lectora </a:t>
            </a:r>
            <a:r>
              <a:rPr lang="es-CL" sz="1000" b="1">
                <a:solidFill>
                  <a:srgbClr val="FF0000"/>
                </a:solidFill>
                <a:latin typeface="gobCL"/>
                <a:ea typeface="Verdana"/>
              </a:rPr>
              <a:t>un 45,9% en la región de Biobío</a:t>
            </a:r>
            <a:r>
              <a:rPr lang="es-CL" sz="1000">
                <a:solidFill>
                  <a:srgbClr val="FF0000"/>
                </a:solidFill>
                <a:latin typeface="gobCL"/>
                <a:ea typeface="Verdana"/>
              </a:rPr>
              <a:t>. Al comparar con el 10% de mejores estudiantes a nivel nacional, se observa una fuerte concentración en la capital: el 64,7% se matricula en la Región Metropolitana, mientras que solo un 16,8% opta por instituciones de la zona sur, concentrándose principalmente en la Región del Biobío (10,4%).</a:t>
            </a:r>
            <a:endParaRPr lang="es-ES" sz="1000">
              <a:solidFill>
                <a:srgbClr val="FF0000"/>
              </a:solidFill>
              <a:latin typeface="gobCL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2AE0B4-B2A3-A767-E6BA-C1E677F98091}"/>
              </a:ext>
            </a:extLst>
          </p:cNvPr>
          <p:cNvSpPr txBox="1"/>
          <p:nvPr/>
        </p:nvSpPr>
        <p:spPr>
          <a:xfrm>
            <a:off x="455289" y="1171720"/>
            <a:ext cx="4233852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419" sz="9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10: </a:t>
            </a:r>
            <a:r>
              <a:rPr lang="es-419" sz="9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Movilidad regional del 10% mejor de los estudiantes, 2026 (DEMRE y SIES) </a:t>
            </a:r>
            <a:endParaRPr lang="es-CL" sz="900">
              <a:solidFill>
                <a:srgbClr val="FF0000"/>
              </a:solidFill>
              <a:latin typeface="gobC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250545C-976D-626B-B55A-EAE2598F9DA6}"/>
              </a:ext>
            </a:extLst>
          </p:cNvPr>
          <p:cNvSpPr/>
          <p:nvPr/>
        </p:nvSpPr>
        <p:spPr>
          <a:xfrm>
            <a:off x="6100982" y="1575405"/>
            <a:ext cx="2774461" cy="26488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2440E5E-2270-254F-550C-62C7E4AFFC47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E720B22-6237-9D77-1A31-6C7B04D366B3}"/>
              </a:ext>
            </a:extLst>
          </p:cNvPr>
          <p:cNvSpPr txBox="1">
            <a:spLocks/>
          </p:cNvSpPr>
          <p:nvPr/>
        </p:nvSpPr>
        <p:spPr>
          <a:xfrm>
            <a:off x="325389" y="808415"/>
            <a:ext cx="7839405" cy="36755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MATRÍCULA DEL TOP 10 MEJORES RESULTADO PAES REGULAR 2026</a:t>
            </a:r>
          </a:p>
          <a:p>
            <a:pPr>
              <a:lnSpc>
                <a:spcPct val="90000"/>
              </a:lnSpc>
            </a:pPr>
            <a:endParaRPr lang="es-CL" sz="1600" b="1">
              <a:solidFill>
                <a:srgbClr val="002060"/>
              </a:solidFill>
              <a:latin typeface="gobCL"/>
              <a:ea typeface="Tahoma"/>
              <a:cs typeface="Tahoma"/>
            </a:endParaRPr>
          </a:p>
          <a:p>
            <a:endParaRPr lang="es-CL" sz="1600" b="1">
              <a:solidFill>
                <a:srgbClr val="002060"/>
              </a:solidFill>
              <a:latin typeface="gobCL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1597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D8447B4D-FD5B-7458-CD03-0E50830E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DCBCEB-C4C5-D87D-ACA1-AA20AB332A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B82E788B-BAA9-D71C-81AB-960F4C8EB58C}"/>
              </a:ext>
            </a:extLst>
          </p:cNvPr>
          <p:cNvSpPr txBox="1">
            <a:spLocks/>
          </p:cNvSpPr>
          <p:nvPr/>
        </p:nvSpPr>
        <p:spPr>
          <a:xfrm>
            <a:off x="477167" y="1431787"/>
            <a:ext cx="3721194" cy="406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Char char="•"/>
            </a:pPr>
            <a:r>
              <a:rPr lang="es-CL" sz="1000">
                <a:solidFill>
                  <a:srgbClr val="002060"/>
                </a:solidFill>
                <a:latin typeface="gobCL"/>
                <a:ea typeface="Verdana"/>
                <a:cs typeface="Arial"/>
              </a:rPr>
              <a:t>Los ingresos laborales muestran una trayectoria creciente a medida que transcurren los años desde la titulación, aunque con diferencias importantes según el tipo de institución. </a:t>
            </a:r>
            <a:endParaRPr lang="es-ES">
              <a:solidFill>
                <a:srgbClr val="000000"/>
              </a:solidFill>
              <a:ea typeface="Verdana"/>
              <a:cs typeface="Arial"/>
            </a:endParaRPr>
          </a:p>
          <a:p>
            <a:pPr marL="171450" indent="-171450">
              <a:buChar char="•"/>
            </a:pPr>
            <a:endParaRPr lang="es-CL" sz="1000">
              <a:solidFill>
                <a:srgbClr val="002060"/>
              </a:solidFill>
              <a:latin typeface="gobCL"/>
              <a:ea typeface="Verdana"/>
              <a:cs typeface="Arial"/>
            </a:endParaRPr>
          </a:p>
          <a:p>
            <a:pPr marL="171450" indent="-171450">
              <a:buChar char="•"/>
            </a:pPr>
            <a:r>
              <a:rPr lang="es-CL" sz="1000">
                <a:solidFill>
                  <a:srgbClr val="002060"/>
                </a:solidFill>
                <a:latin typeface="gobCL"/>
                <a:ea typeface="Verdana"/>
                <a:cs typeface="Arial"/>
              </a:rPr>
              <a:t>Los titulados de universidades presentan los mayores ingresos y el crecimiento más pronunciado, pasando de cerca de 21 UF mensuales al momento de titularse a más de 42 UF al quinto año. </a:t>
            </a:r>
            <a:endParaRPr lang="es-ES">
              <a:solidFill>
                <a:srgbClr val="000000"/>
              </a:solidFill>
              <a:ea typeface="Verdana"/>
              <a:cs typeface="Arial"/>
            </a:endParaRPr>
          </a:p>
          <a:p>
            <a:pPr marL="171450" indent="-171450">
              <a:buChar char="•"/>
            </a:pPr>
            <a:endParaRPr lang="es-CL" sz="1000">
              <a:solidFill>
                <a:srgbClr val="002060"/>
              </a:solidFill>
              <a:latin typeface="gobCL"/>
              <a:ea typeface="Verdana"/>
              <a:cs typeface="Arial"/>
            </a:endParaRPr>
          </a:p>
          <a:p>
            <a:pPr marL="171450" indent="-171450">
              <a:buChar char="•"/>
            </a:pPr>
            <a:r>
              <a:rPr lang="es-CL" sz="1000">
                <a:solidFill>
                  <a:srgbClr val="002060"/>
                </a:solidFill>
                <a:latin typeface="gobCL"/>
                <a:ea typeface="Verdana"/>
                <a:cs typeface="Arial"/>
              </a:rPr>
              <a:t>En los Institutos Profesionales, los ingresos aumentan desde aproximadamente 17,5 a 26 UF, mientras que en los Centros de Formación Técnica pasan de alrededor de 14 a 20 UF. </a:t>
            </a:r>
            <a:endParaRPr lang="es-ES">
              <a:solidFill>
                <a:srgbClr val="000000"/>
              </a:solidFill>
              <a:ea typeface="Verdana"/>
              <a:cs typeface="Arial"/>
            </a:endParaRPr>
          </a:p>
          <a:p>
            <a:pPr marL="171450" indent="-171450">
              <a:buChar char="•"/>
            </a:pPr>
            <a:endParaRPr lang="es-CL" sz="1000">
              <a:solidFill>
                <a:srgbClr val="002060"/>
              </a:solidFill>
              <a:latin typeface="gobCL"/>
              <a:ea typeface="Verdana"/>
              <a:cs typeface="Arial"/>
            </a:endParaRPr>
          </a:p>
          <a:p>
            <a:pPr marL="171450" indent="-171450">
              <a:buChar char="•"/>
            </a:pPr>
            <a:r>
              <a:rPr lang="es-CL" sz="1000">
                <a:solidFill>
                  <a:srgbClr val="002060"/>
                </a:solidFill>
                <a:latin typeface="gobCL"/>
                <a:ea typeface="Verdana"/>
                <a:cs typeface="Arial"/>
              </a:rPr>
              <a:t>En conjunto, los resultados muestran que el retorno económico de la educación superior aumenta con la experiencia laboral, manteniéndose una brecha persistente entre los distintos tipos de formación.</a:t>
            </a:r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7B17B9F-974B-BF5A-8611-44A8E4444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847" y="1622522"/>
            <a:ext cx="4313267" cy="339895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BC9CBCE-DC8C-16F5-F332-1B30901E13F1}"/>
              </a:ext>
            </a:extLst>
          </p:cNvPr>
          <p:cNvSpPr txBox="1"/>
          <p:nvPr/>
        </p:nvSpPr>
        <p:spPr>
          <a:xfrm>
            <a:off x="4537869" y="1240293"/>
            <a:ext cx="460012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419" sz="9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11: </a:t>
            </a:r>
            <a:r>
              <a:rPr lang="es-419" sz="9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Evolución de los ingresos promedios por tipo de institución, </a:t>
            </a:r>
            <a:endParaRPr lang="es-CL" sz="900">
              <a:solidFill>
                <a:srgbClr val="FF0000"/>
              </a:solidFill>
              <a:latin typeface="gobCL" pitchFamily="50" charset="0"/>
              <a:ea typeface="Verdana"/>
              <a:sym typeface="Verdana"/>
            </a:endParaRPr>
          </a:p>
          <a:p>
            <a:pPr algn="ctr"/>
            <a:r>
              <a:rPr lang="es-419" sz="9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cohortes 2007-2015 (SIES y DIPRES)</a:t>
            </a:r>
            <a:endParaRPr lang="es-CL" sz="900">
              <a:solidFill>
                <a:srgbClr val="FF0000"/>
              </a:solidFill>
              <a:latin typeface="gobCL" pitchFamily="50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C96CA06-6138-B53F-30FE-B44DEA2EE301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RETORNOS LABORALES: UNA MIRADA A LA ZONA</a:t>
            </a:r>
          </a:p>
          <a:p>
            <a:endParaRPr lang="es-CL" sz="1600" b="1">
              <a:solidFill>
                <a:srgbClr val="00206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714A95F9-D33B-C9EB-80A0-0EE90C9F307D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955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265BAD84-250D-9A7D-1104-594238BEB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1852AAD-9CD4-873B-9357-C0CC80A794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9C175CE1-7DCB-AA8C-0EF3-56C08BB38B5A}"/>
              </a:ext>
            </a:extLst>
          </p:cNvPr>
          <p:cNvSpPr txBox="1">
            <a:spLocks/>
          </p:cNvSpPr>
          <p:nvPr/>
        </p:nvSpPr>
        <p:spPr>
          <a:xfrm>
            <a:off x="459025" y="1082537"/>
            <a:ext cx="7912193" cy="406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kern="1200">
                <a:solidFill>
                  <a:schemeClr val="tx1"/>
                </a:solidFill>
                <a:latin typeface="gobCL" pitchFamily="50" charset="0"/>
                <a:ea typeface="+mj-ea"/>
                <a:cs typeface="+mj-cs"/>
              </a:defRPr>
            </a:lvl1pPr>
            <a:lvl2pPr marL="45720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000" b="1" dirty="0">
                <a:solidFill>
                  <a:srgbClr val="002060"/>
                </a:solidFill>
                <a:latin typeface="gobCL"/>
                <a:ea typeface="Verdana"/>
                <a:cs typeface="Arial"/>
              </a:rPr>
              <a:t>Las carreras e instituciones con presencia en la Macrozona Sur presentan una empleabilidad de primer año de 63,9%, 5,2 p.p. por debajo del resto del país y casi 7 p.p. bajo la Región Metropolitana. La diferencia en ingresos es más acotada</a:t>
            </a:r>
            <a:r>
              <a:rPr lang="es-CL" sz="1000" dirty="0">
                <a:solidFill>
                  <a:srgbClr val="002060"/>
                </a:solidFill>
                <a:latin typeface="gobCL"/>
                <a:ea typeface="Verdana"/>
                <a:cs typeface="Arial"/>
              </a:rPr>
              <a:t> al cuarto año, alcanzan aproximadamente $1,44 millones, frente a $1,53 millones en el resto del país. Al excluir la RM, la brecha de ingresos prácticamente desaparece, aunque persisten diferencias relevantes de empleabilidad en áreas como Administración y Comercio, Ciencias Sociales, Derecho y Tecnología.</a:t>
            </a:r>
            <a:endParaRPr lang="es-ES" dirty="0">
              <a:solidFill>
                <a:srgbClr val="000000"/>
              </a:solidFill>
              <a:latin typeface="gobCL"/>
              <a:ea typeface="Verdana"/>
              <a:cs typeface="Arial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9A40BFD-B700-9DB8-AB5D-A190C014850E}"/>
              </a:ext>
            </a:extLst>
          </p:cNvPr>
          <p:cNvSpPr txBox="1">
            <a:spLocks/>
          </p:cNvSpPr>
          <p:nvPr/>
        </p:nvSpPr>
        <p:spPr>
          <a:xfrm>
            <a:off x="460812" y="772615"/>
            <a:ext cx="7151488" cy="532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s-CL" sz="1600" b="1">
                <a:solidFill>
                  <a:srgbClr val="002060"/>
                </a:solidFill>
                <a:latin typeface="gobCL"/>
                <a:ea typeface="Tahoma"/>
                <a:cs typeface="Tahoma"/>
              </a:rPr>
              <a:t>RETORNOS LABORALES: UNA MIRADA A LA ZONA</a:t>
            </a:r>
          </a:p>
          <a:p>
            <a:endParaRPr lang="es-CL" sz="1600" b="1">
              <a:solidFill>
                <a:srgbClr val="002060"/>
              </a:solidFill>
              <a:latin typeface="gobCL"/>
              <a:ea typeface="Tahoma"/>
              <a:cs typeface="Tahoma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7E9C5A3B-B061-8BF4-1168-43340F0B8F1B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¿QUÉ NOS DICEN LOS DATOS?</a:t>
            </a:r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4DFBBD-7C35-4D17-C994-8A84121CB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14" y="2257831"/>
            <a:ext cx="7003143" cy="28367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37A74EF-0D8F-8AD2-F4BE-718F49AAE585}"/>
              </a:ext>
            </a:extLst>
          </p:cNvPr>
          <p:cNvSpPr txBox="1"/>
          <p:nvPr/>
        </p:nvSpPr>
        <p:spPr>
          <a:xfrm>
            <a:off x="1674411" y="2027414"/>
            <a:ext cx="532194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419" sz="900" b="1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Gráfico 12:</a:t>
            </a:r>
            <a:r>
              <a:rPr lang="es-419" sz="900">
                <a:solidFill>
                  <a:srgbClr val="FF0000"/>
                </a:solidFill>
                <a:latin typeface="gobCL"/>
                <a:ea typeface="Verdana"/>
                <a:cs typeface="Verdana"/>
                <a:sym typeface="Verdana"/>
              </a:rPr>
              <a:t> Brechas de empleabilidad e ingresos en la Macrozona Sur, 2025 (SIES)</a:t>
            </a:r>
            <a:endParaRPr lang="es-419" sz="900">
              <a:solidFill>
                <a:srgbClr val="FF0000"/>
              </a:solidFill>
              <a:latin typeface="gobCL" pitchFamily="50" charset="0"/>
              <a:ea typeface="Verdana"/>
              <a:cs typeface="Verdana"/>
              <a:sym typeface="Verdana"/>
            </a:endParaRPr>
          </a:p>
          <a:p>
            <a:pPr algn="ctr"/>
            <a:endParaRPr lang="es-419" sz="900">
              <a:solidFill>
                <a:srgbClr val="FF0000"/>
              </a:solidFill>
              <a:latin typeface="gobCL" pitchFamily="50" charset="0"/>
              <a:ea typeface="Verdana"/>
              <a:cs typeface="Verdana"/>
            </a:endParaRPr>
          </a:p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9162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64ED2325-32F9-DE11-F761-9EC7D90CB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20A5A2C-4354-B322-88FE-9BEA58FFFF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r="83"/>
          <a:stretch>
            <a:fillRect/>
          </a:stretch>
        </p:blipFill>
        <p:spPr>
          <a:xfrm>
            <a:off x="3492500" y="-4593"/>
            <a:ext cx="2159000" cy="23000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51D32A6-8760-BDDB-D60F-1BB647A0BE3C}"/>
              </a:ext>
            </a:extLst>
          </p:cNvPr>
          <p:cNvSpPr txBox="1">
            <a:spLocks/>
          </p:cNvSpPr>
          <p:nvPr/>
        </p:nvSpPr>
        <p:spPr>
          <a:xfrm>
            <a:off x="481978" y="740865"/>
            <a:ext cx="7278488" cy="64876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4572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6858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9144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1143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13716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16002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18288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CL" sz="1600" b="1" dirty="0">
                <a:solidFill>
                  <a:srgbClr val="002060"/>
                </a:solidFill>
                <a:latin typeface="gobCL"/>
                <a:ea typeface="Tahoma"/>
                <a:cs typeface="Tahoma"/>
              </a:rPr>
              <a:t>LA EDUCACIÓN SUPERIOR COMO ACTIVO ESTRATÉGICO PARA EL DESARROLLO REGIONAL</a:t>
            </a:r>
            <a:endParaRPr lang="es-ES" sz="1600" dirty="0">
              <a:cs typeface="Arial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9BC6026-CF91-DF92-2FF8-44AB945AD513}"/>
              </a:ext>
            </a:extLst>
          </p:cNvPr>
          <p:cNvSpPr txBox="1">
            <a:spLocks/>
          </p:cNvSpPr>
          <p:nvPr/>
        </p:nvSpPr>
        <p:spPr>
          <a:xfrm>
            <a:off x="520774" y="1390149"/>
            <a:ext cx="7963617" cy="288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rm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Oportunidades</a:t>
            </a:r>
          </a:p>
          <a:p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b="1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</a:t>
            </a: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Incrementar atractivo de la FTP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Explorar distintas modalidades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Diversificar la oferta a otras áreas del conocimiento e interdisciplinarias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Avanzar con programas como PATP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Abrir espacios de colaboración entre IES de alcance nacional y aquellas de arraigo regional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Fortalecer y atraer talento a los postgrados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Proyectar y ponderar las adecuaciones/transformaciones frente al problema demográfico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Actualización continua de la oferta formativa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Indagar en los factores que pueden explicar las divergencias macrozona sur/región vs país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CL" sz="1100" dirty="0">
                <a:solidFill>
                  <a:srgbClr val="002060"/>
                </a:solidFill>
                <a:latin typeface="gobCL"/>
                <a:ea typeface="+mn-lt"/>
                <a:cs typeface="+mn-lt"/>
              </a:rPr>
              <a:t>	Desplegar acciones para incrementar egreso y titulación oportuna</a:t>
            </a:r>
          </a:p>
          <a:p>
            <a:endParaRPr lang="es-CL" sz="1100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  <a:p>
            <a:endParaRPr lang="es-CL" sz="1100" b="1" dirty="0">
              <a:solidFill>
                <a:srgbClr val="002060"/>
              </a:solidFill>
              <a:latin typeface="gobCL"/>
              <a:ea typeface="+mn-lt"/>
              <a:cs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65E8CA9-ECCE-71E8-7186-7FF84AE13053}"/>
              </a:ext>
            </a:extLst>
          </p:cNvPr>
          <p:cNvSpPr txBox="1">
            <a:spLocks/>
          </p:cNvSpPr>
          <p:nvPr/>
        </p:nvSpPr>
        <p:spPr>
          <a:xfrm>
            <a:off x="503745" y="499564"/>
            <a:ext cx="2092412" cy="20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noAutofit/>
          </a:bodyPr>
          <a:lstStyle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>
                <a:solidFill>
                  <a:srgbClr val="FF0000"/>
                </a:solidFill>
                <a:latin typeface="gobCL"/>
                <a:ea typeface="Tahoma"/>
                <a:cs typeface="Tahoma"/>
              </a:rPr>
              <a:t>ROL ESTRATÉGICO DE LA ESUP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435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2" title="Cierre PPT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754"/>
            <a:ext cx="9144000" cy="5148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Microsoft Office PowerPoint</Application>
  <PresentationFormat>Presentación en pantalla (16:9)</PresentationFormat>
  <Paragraphs>92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gobCL</vt:lpstr>
      <vt:lpstr>Tahoma</vt:lpstr>
      <vt:lpstr>Verdana</vt:lpstr>
      <vt:lpstr>Wingdings</vt:lpstr>
      <vt:lpstr>Simple Light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Katherine Mariqueo Cortes</dc:creator>
  <cp:lastModifiedBy>Manuel Daniel Bauerle</cp:lastModifiedBy>
  <cp:revision>2</cp:revision>
  <dcterms:modified xsi:type="dcterms:W3CDTF">2026-08-26T07:42:54Z</dcterms:modified>
</cp:coreProperties>
</file>