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5" r:id="rId4"/>
    <p:sldMasterId id="2147483686" r:id="rId5"/>
    <p:sldMasterId id="2147483698" r:id="rId6"/>
  </p:sldMasterIdLst>
  <p:notesMasterIdLst>
    <p:notesMasterId r:id="rId17"/>
  </p:notesMasterIdLst>
  <p:sldIdLst>
    <p:sldId id="256" r:id="rId7"/>
    <p:sldId id="257" r:id="rId8"/>
    <p:sldId id="690" r:id="rId9"/>
    <p:sldId id="380" r:id="rId10"/>
    <p:sldId id="357" r:id="rId11"/>
    <p:sldId id="258" r:id="rId12"/>
    <p:sldId id="694" r:id="rId13"/>
    <p:sldId id="692" r:id="rId14"/>
    <p:sldId id="693" r:id="rId15"/>
    <p:sldId id="369" r:id="rId1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6259-C884-4AFA-B5C7-2664062ABF8B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305E0-2495-45EC-8E63-D306918C92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28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DE21B-1D67-B80D-9DB5-8CE9B985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9C6AE4-8AEB-3734-C9CA-64E8C9B0C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3D15E-EAC7-2633-001E-0E0F9999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73CD2D-9608-76A0-6F0D-54FCBFC4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99739-C5F7-DB0C-ECDA-6E58EB1A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68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9F14A-C188-0174-9229-7839F116F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216CF-FE7B-F67A-2F62-5F9860756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603BD8-3CAD-2ABD-65E0-006DFABA1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2F51FE-96C0-727E-68B2-8887DE09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21C5B9-AD4C-E8DF-AAA5-4CE2AD51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221CB9-96E3-2D7C-812D-E0774CEB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67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15C52-01D7-1374-FCCA-339D7310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E3EAF2-84B1-8DE3-10D1-103DB082C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55C864-378B-A45C-6FAF-15FECA618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38D83D2-F002-D2F6-37A1-C9765313D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9F1DAE-A1FC-45C0-685F-1EB60AB9C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D7AF6B-84C2-A5C4-7D5E-A8F3D8C4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4DB1CD-8B34-AC8A-52E7-22AA5D64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2386F8F-4390-3A4A-AF3C-1F784E69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802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E0CEA-3BEE-E1AC-0E27-59038FEE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BD5A68-9475-7F07-A503-378282A6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179FFC-2B92-7AB7-5F05-454D221D7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997BF-7218-B7F4-0D67-093BB096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475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F4920FC-5901-6454-8065-EBC0C63A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60B88A-2C3B-1B29-C90F-4236FAA5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EA91FE-39F9-5944-4F4B-16382FE0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521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2A006-2BCA-7B05-282F-EF92C4EDC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FA17BD-568E-A269-F2E9-87E8A81A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3E184F-DDE0-476C-9790-5AD812B16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72E68B-F7F1-2689-D920-F86EA979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E362E7-A17D-DFDF-1F6D-6C8FFE9D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0104A7-E059-8CC4-358B-5C10CA38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3192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B1542-BE8B-F4E1-1EB8-86D234E5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9E0622-835D-FCCC-C78A-4D27FE426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92DD43-B8C6-0C15-0155-A588FA866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1213B9-60EB-498E-A85C-499C7C930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CA75DA-9DAC-B813-21C3-8178B7D86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F545E9-DA52-4AA6-B3E5-E9C6FFE7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37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F7C56-1F43-9510-B079-03E7F86D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178342-B112-D21B-E847-6DBCC089F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FD55E1-C4D6-F224-0B69-F8DBE5C9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FEE2F-1303-DBB6-EBB1-86CCE816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6BDC71-A307-4882-6E06-2CEF72C8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551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3DBAA9-377B-EA1C-3F8C-44C579E39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7156B2-A748-7321-E619-75EFB9B73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B5E32F-8C7D-A938-AC51-0847E348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9FFBE8-EA24-B36D-27E8-82B2AA430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91CB82-6830-C04F-86C0-69A50CBA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071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98E3F-19F9-05EE-1B56-3BC1D071A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66B069-E5DF-DC3F-6133-8205A6E74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876CC-E618-546F-DBC3-D14CE98E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B5F0F-0852-C924-8EAD-7B801443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F927B7-4295-B64E-AB21-76AC61B6B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5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20DC0-C872-8568-95E3-E9ABEB29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605DC3-39B8-DC63-E91D-933A0ADBF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96D480-9AB7-4C94-22DF-C9ED1E5E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3A4F2A-39AD-A36A-F2A4-5E83773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2E3D2-7240-181C-AA1B-8667EDCE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2478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9DCBF-224D-6825-E434-D9326D07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CB3B0F-5B4F-DB1F-39BA-9AE0A0C34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6F66C-230D-98C8-B75B-D242D2EE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D4193C-44A6-9786-341F-C09F6E4C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4641E6-4DC6-4BAF-D418-6A4BBE54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407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3E4C9-01C5-4CFC-3B4E-F39FF298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F131ED-49F8-7D46-7C69-C9B09560DE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9BDD0C-EFA4-4D19-F2F4-1655F4102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80D81C-54E8-926D-7ECD-0A459FEB6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231239-8E13-8E1A-31D0-5811E042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48A3CA-FCF0-B098-F1E2-BC0535A4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249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8A9A8-BC3C-84A5-0574-700024257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64B290-1021-3550-8FAC-B98117D7B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A6F873-160D-6F0A-B818-AAC666C33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A077B8-2560-2260-048D-77901D9A2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106433-596B-46EF-269D-DBA0B28F9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54C36-1B70-106B-9510-CE25B813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FEAE9E7-BD3C-A202-2F1D-86B4CB2F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CCC5CE-2FF5-0709-9F81-02A3E5D5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433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7A15A-19EE-40AE-0D28-7E63A183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3F8EDD-0598-FD31-6398-A482EAA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ECE1E2-38A4-F054-54B6-E61C5E68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D24628-0975-B593-E0B5-DAE5758F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506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5391AFF-DF0B-74BB-134D-CF1E4F71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CFE54F-E287-2C18-A0D4-7350E7FB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9B5F10-BEE2-F6AA-BFB6-92496F4A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037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97908-6A3E-B4EF-DF78-3C77DCA29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0803EE-9818-AE39-2B16-42481786E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DA80BD-F5ED-FC60-56F8-A670C733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4863CC-7E31-9949-02D0-4C4F0124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7DAB61-11AB-506D-9344-5303588D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2EB12B-DCFB-5243-0160-0CBA6A62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5080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1B8AC-A63F-6B2A-DB9C-42EC08692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D0AB673-9733-0C7A-6749-8BAB1EE8C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440992-1D84-A720-A92E-AE749AA52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A2D1E2-430A-CB70-CC2E-C3482993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EED08-CA35-EE59-A44F-0A479566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E17695-07BB-0F12-DB88-B267A438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242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C1C04-E577-1888-8E3F-E724CEA7A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08522F-C1CE-4014-E678-63D6541B7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109C1-F2EA-E151-80A0-8FAFA94BB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C8793D-BDA2-D8EB-5DD8-BEE43DA0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76EB7-7D39-86D3-ECBF-7B0F688F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5689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A9B1A4-DA38-8DE1-C457-C0D03BCE4F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749477-EC8B-790D-9AC7-F281734A1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AB7D55-7076-2B98-D58E-98B9128D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1D2B2-896C-9CFF-79D4-BAEFC8E2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4EFBDF-1444-5A55-55F3-15F3BADA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205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457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10B29-7EBE-57BA-2FD8-881611358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01F186-ED45-D9C0-3AB6-06B9248D8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0587F7-40D0-B47B-98C5-1605174F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9D2184-D22D-7619-0826-42022EE6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A3441D-7090-5258-8CCE-6AF463D7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45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F4920FC-5901-6454-8065-EBC0C63A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60B88A-2C3B-1B29-C90F-4236FAA5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EA91FE-39F9-5944-4F4B-16382FE0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227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10B29-7EBE-57BA-2FD8-881611358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01F186-ED45-D9C0-3AB6-06B9248D8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0587F7-40D0-B47B-98C5-1605174F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9D2184-D22D-7619-0826-42022EE6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A3441D-7090-5258-8CCE-6AF463D7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61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D6CF17-49A7-CD5C-6CF3-91E4892F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F74235-5D37-19DC-7468-20B4A8DA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BA51E9-F37E-EF04-81E8-E961172F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BB2AF7-1876-57B6-C60E-1A495122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27F6F1-DADB-0AAE-3AEF-4D0A7E0A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15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92750" y="87947"/>
            <a:ext cx="1206500" cy="334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0046" y="1814735"/>
            <a:ext cx="10944225" cy="3928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7D7BFD2-D053-6E7C-0DBB-3C441CCD9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90D9F4-8F7F-BAD2-1BC2-85C16A84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85F868-55CD-1750-FD3C-A0ADA733A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D902-1280-CD43-8352-C5D57B098B23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83BB18-EFF1-E05E-3C47-F26B5DDB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E47D2A-2F29-5BAA-2BE5-EBEB3B4AF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2437-EBF8-0549-A371-2DD841169CA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43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56F2DA3-B310-9157-5EA6-33550E8A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7E6AD8-B1AE-EB91-299E-CE97A721B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715AA3-14CD-518D-2C74-12D14E26A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4E80-775F-4AB3-88BC-FD035973C7CD}" type="datetimeFigureOut">
              <a:rPr lang="es-CL" smtClean="0"/>
              <a:t>21-08-2025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E10D55-7825-D71B-7722-AD621A55F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6D99C7-EE06-3084-23BD-9DB7A0E16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93D6C-F779-4F7F-9048-8CC418C3BE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8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bernasconi@cnachile.cl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1151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582150" cy="6858000"/>
            </a:xfrm>
            <a:custGeom>
              <a:avLst/>
              <a:gdLst/>
              <a:ahLst/>
              <a:cxnLst/>
              <a:rect l="l" t="t" r="r" b="b"/>
              <a:pathLst>
                <a:path w="9582150" h="6858000">
                  <a:moveTo>
                    <a:pt x="0" y="6858000"/>
                  </a:moveTo>
                  <a:lnTo>
                    <a:pt x="9582150" y="6858000"/>
                  </a:lnTo>
                  <a:lnTo>
                    <a:pt x="958215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457A2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4" name="object 4"/>
            <p:cNvSpPr/>
            <p:nvPr/>
          </p:nvSpPr>
          <p:spPr>
            <a:xfrm>
              <a:off x="9582150" y="0"/>
              <a:ext cx="2609850" cy="6858000"/>
            </a:xfrm>
            <a:custGeom>
              <a:avLst/>
              <a:gdLst/>
              <a:ahLst/>
              <a:cxnLst/>
              <a:rect l="l" t="t" r="r" b="b"/>
              <a:pathLst>
                <a:path w="2609850" h="6858000">
                  <a:moveTo>
                    <a:pt x="260985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609850" y="6858000"/>
                  </a:lnTo>
                  <a:lnTo>
                    <a:pt x="2609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15022" y="1089342"/>
            <a:ext cx="8216265" cy="254268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marR="5080">
              <a:lnSpc>
                <a:spcPct val="91300"/>
              </a:lnSpc>
              <a:spcBef>
                <a:spcPts val="590"/>
              </a:spcBef>
            </a:pPr>
            <a:r>
              <a:rPr lang="es-MX" sz="4400" spc="-55" dirty="0">
                <a:solidFill>
                  <a:srgbClr val="FFFFFF"/>
                </a:solidFill>
                <a:latin typeface="Aptos" panose="020B0004020202020204" pitchFamily="34" charset="0"/>
              </a:rPr>
              <a:t>Desarrollo y desafíos de la gestión del aseguramiento de la calidad en Chile, en el contexto internacional</a:t>
            </a:r>
            <a:endParaRPr sz="3950" dirty="0">
              <a:latin typeface="Aptos" panose="020B0004020202020204" pitchFamily="34" charset="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76300" y="400050"/>
            <a:ext cx="10829925" cy="3324225"/>
            <a:chOff x="876300" y="400050"/>
            <a:chExt cx="10829925" cy="3324225"/>
          </a:xfrm>
        </p:grpSpPr>
        <p:sp>
          <p:nvSpPr>
            <p:cNvPr id="7" name="object 7"/>
            <p:cNvSpPr/>
            <p:nvPr/>
          </p:nvSpPr>
          <p:spPr>
            <a:xfrm>
              <a:off x="876300" y="3686175"/>
              <a:ext cx="1351915" cy="0"/>
            </a:xfrm>
            <a:custGeom>
              <a:avLst/>
              <a:gdLst/>
              <a:ahLst/>
              <a:cxnLst/>
              <a:rect l="l" t="t" r="r" b="b"/>
              <a:pathLst>
                <a:path w="1351914">
                  <a:moveTo>
                    <a:pt x="0" y="0"/>
                  </a:moveTo>
                  <a:lnTo>
                    <a:pt x="1351661" y="0"/>
                  </a:lnTo>
                </a:path>
              </a:pathLst>
            </a:custGeom>
            <a:ln w="76200">
              <a:solidFill>
                <a:srgbClr val="0093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25075" y="400050"/>
              <a:ext cx="1581150" cy="2181225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815022" y="4443335"/>
            <a:ext cx="8067721" cy="2026837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/>
            <a:r>
              <a:rPr lang="es-CL" sz="2800" spc="-10" dirty="0">
                <a:solidFill>
                  <a:srgbClr val="FFFFFF"/>
                </a:solidFill>
                <a:latin typeface="Trebuchet MS"/>
                <a:cs typeface="Trebuchet MS"/>
              </a:rPr>
              <a:t>Andrés Bernasconi, Presidente CNA Chile</a:t>
            </a:r>
          </a:p>
          <a:p>
            <a:pPr marL="12700"/>
            <a:r>
              <a:rPr lang="es-CL" sz="3600" spc="-10" dirty="0">
                <a:solidFill>
                  <a:srgbClr val="FFFFFF"/>
                </a:solidFill>
                <a:latin typeface="Trebuchet MS"/>
                <a:cs typeface="Trebuchet MS"/>
              </a:rPr>
              <a:t>Fundación Aequalis</a:t>
            </a:r>
          </a:p>
          <a:p>
            <a:pPr marL="12700"/>
            <a:r>
              <a:rPr lang="es-CL" sz="3600" spc="-10" dirty="0">
                <a:solidFill>
                  <a:srgbClr val="FFFFFF"/>
                </a:solidFill>
                <a:latin typeface="Trebuchet MS"/>
                <a:cs typeface="Trebuchet MS"/>
              </a:rPr>
              <a:t>III Congreso de Educación Superior </a:t>
            </a:r>
          </a:p>
          <a:p>
            <a:pPr marL="12700"/>
            <a:r>
              <a:rPr lang="es-CL" sz="2400" spc="-10" dirty="0">
                <a:solidFill>
                  <a:srgbClr val="FFFFFF"/>
                </a:solidFill>
                <a:latin typeface="Trebuchet MS"/>
                <a:cs typeface="Trebuchet MS"/>
              </a:rPr>
              <a:t>Santiago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400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s-CL" sz="2400" spc="-150" dirty="0">
                <a:solidFill>
                  <a:srgbClr val="FFFFFF"/>
                </a:solidFill>
                <a:latin typeface="Trebuchet MS"/>
                <a:cs typeface="Trebuchet MS"/>
              </a:rPr>
              <a:t>21</a:t>
            </a:r>
            <a:r>
              <a:rPr sz="2400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s-CL" sz="2400" spc="-70" dirty="0">
                <a:solidFill>
                  <a:srgbClr val="FFFFFF"/>
                </a:solidFill>
                <a:latin typeface="Trebuchet MS"/>
                <a:cs typeface="Trebuchet MS"/>
              </a:rPr>
              <a:t>agosto de </a:t>
            </a:r>
            <a:r>
              <a:rPr sz="2400" spc="-20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es-CL" sz="2400" spc="-2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F773D43-DE2E-A882-C1AB-D43F1375C314}"/>
              </a:ext>
            </a:extLst>
          </p:cNvPr>
          <p:cNvSpPr/>
          <p:nvPr/>
        </p:nvSpPr>
        <p:spPr>
          <a:xfrm>
            <a:off x="1391920" y="1238348"/>
            <a:ext cx="9784080" cy="43813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758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D9ED20-AC6B-F2C7-B0B5-95485E7B5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299534"/>
            <a:ext cx="12192000" cy="594315"/>
          </a:xfrm>
        </p:spPr>
        <p:txBody>
          <a:bodyPr anchor="b">
            <a:noAutofit/>
          </a:bodyPr>
          <a:lstStyle/>
          <a:p>
            <a:r>
              <a:rPr lang="es-CL" sz="4688" dirty="0">
                <a:solidFill>
                  <a:schemeClr val="bg1"/>
                </a:solidFill>
                <a:latin typeface="Europa-Bold" panose="02000000000000000000" pitchFamily="50" charset="0"/>
              </a:rPr>
              <a:t>¡</a:t>
            </a:r>
            <a:r>
              <a:rPr lang="es-CL" sz="4688" b="1" dirty="0">
                <a:solidFill>
                  <a:schemeClr val="bg1"/>
                </a:solidFill>
                <a:latin typeface="+mn-lt"/>
              </a:rPr>
              <a:t>GRACIAS</a:t>
            </a:r>
            <a:r>
              <a:rPr lang="es-CL" sz="4688" dirty="0">
                <a:solidFill>
                  <a:schemeClr val="bg1"/>
                </a:solidFill>
                <a:latin typeface="Europa-Bold" panose="02000000000000000000" pitchFamily="50" charset="0"/>
              </a:rPr>
              <a:t>!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D5BC7285-818F-3FDD-9E00-F9B588E35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743810"/>
            <a:ext cx="9144000" cy="351477"/>
          </a:xfrm>
        </p:spPr>
        <p:txBody>
          <a:bodyPr>
            <a:normAutofit fontScale="92500" lnSpcReduction="20000"/>
          </a:bodyPr>
          <a:lstStyle/>
          <a:p>
            <a:r>
              <a:rPr lang="es-CL" dirty="0">
                <a:solidFill>
                  <a:schemeClr val="bg1"/>
                </a:solidFill>
              </a:rPr>
              <a:t>Andrés Bernasconi     /     </a:t>
            </a:r>
            <a:r>
              <a:rPr lang="es-CL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abernasconi@cnachile.cl</a:t>
            </a:r>
            <a:r>
              <a:rPr lang="es-CL" dirty="0">
                <a:solidFill>
                  <a:schemeClr val="bg1"/>
                </a:solidFill>
              </a:rPr>
              <a:t>     /        @ABernasconiR</a:t>
            </a:r>
          </a:p>
          <a:p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270DE4B-935E-101B-5F74-C09B20DD4F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30" y="1666337"/>
            <a:ext cx="1843653" cy="1406999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0892495B-25C2-33E2-317A-8F903A694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7956" y="4635202"/>
            <a:ext cx="460085" cy="46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7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82400" y="6162675"/>
            <a:ext cx="514350" cy="35242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09562" y="6396037"/>
            <a:ext cx="11120755" cy="0"/>
          </a:xfrm>
          <a:custGeom>
            <a:avLst/>
            <a:gdLst/>
            <a:ahLst/>
            <a:cxnLst/>
            <a:rect l="l" t="t" r="r" b="b"/>
            <a:pathLst>
              <a:path w="11120755">
                <a:moveTo>
                  <a:pt x="0" y="0"/>
                </a:moveTo>
                <a:lnTo>
                  <a:pt x="11120310" y="0"/>
                </a:lnTo>
              </a:path>
            </a:pathLst>
          </a:custGeom>
          <a:ln w="12700">
            <a:solidFill>
              <a:srgbClr val="0457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42932" y="4634551"/>
            <a:ext cx="9014182" cy="530273"/>
          </a:xfrm>
          <a:prstGeom prst="rect">
            <a:avLst/>
          </a:prstGeom>
          <a:ln w="19050">
            <a:solidFill>
              <a:srgbClr val="009353"/>
            </a:solidFill>
          </a:ln>
        </p:spPr>
        <p:txBody>
          <a:bodyPr vert="horz" wrap="square" lIns="0" tIns="1460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15"/>
              </a:spcBef>
            </a:pPr>
            <a:r>
              <a:rPr lang="es-MX" sz="3350" b="1" dirty="0">
                <a:solidFill>
                  <a:srgbClr val="009353"/>
                </a:solidFill>
                <a:latin typeface="Aptos" panose="020B0004020202020204" pitchFamily="34" charset="0"/>
                <a:cs typeface="Calibri"/>
              </a:rPr>
              <a:t>Contexto internacional</a:t>
            </a:r>
            <a:endParaRPr sz="3350" dirty="0">
              <a:latin typeface="Aptos" panose="020B0004020202020204" pitchFamily="34" charset="0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6939" y="2957536"/>
            <a:ext cx="9020175" cy="532004"/>
          </a:xfrm>
          <a:prstGeom prst="rect">
            <a:avLst/>
          </a:prstGeom>
          <a:ln w="19050">
            <a:solidFill>
              <a:srgbClr val="009353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15"/>
              </a:spcBef>
            </a:pPr>
            <a:r>
              <a:rPr lang="es-CL" sz="3350" b="1" dirty="0">
                <a:solidFill>
                  <a:srgbClr val="009353"/>
                </a:solidFill>
                <a:latin typeface="Aptos" panose="020B0004020202020204" pitchFamily="34" charset="0"/>
                <a:ea typeface="+mj-ea"/>
                <a:cs typeface="Calibri"/>
              </a:rPr>
              <a:t>Desafíos</a:t>
            </a:r>
            <a:endParaRPr sz="3350" b="1" dirty="0">
              <a:solidFill>
                <a:srgbClr val="009353"/>
              </a:solidFill>
              <a:latin typeface="Aptos" panose="020B0004020202020204" pitchFamily="34" charset="0"/>
              <a:ea typeface="+mj-ea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92580" y="1177291"/>
            <a:ext cx="9020175" cy="637074"/>
          </a:xfrm>
          <a:custGeom>
            <a:avLst/>
            <a:gdLst/>
            <a:ahLst/>
            <a:cxnLst/>
            <a:rect l="l" t="t" r="r" b="b"/>
            <a:pathLst>
              <a:path w="9020175" h="923925">
                <a:moveTo>
                  <a:pt x="0" y="923925"/>
                </a:moveTo>
                <a:lnTo>
                  <a:pt x="9020175" y="923925"/>
                </a:lnTo>
                <a:lnTo>
                  <a:pt x="9020175" y="0"/>
                </a:lnTo>
                <a:lnTo>
                  <a:pt x="0" y="0"/>
                </a:lnTo>
                <a:lnTo>
                  <a:pt x="0" y="923925"/>
                </a:lnTo>
                <a:close/>
              </a:path>
            </a:pathLst>
          </a:custGeom>
          <a:ln w="19050">
            <a:solidFill>
              <a:srgbClr val="009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98942" y="1184275"/>
            <a:ext cx="8807450" cy="519181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15"/>
              </a:spcBef>
            </a:pPr>
            <a:r>
              <a:rPr lang="es-CL" sz="3350" dirty="0">
                <a:solidFill>
                  <a:srgbClr val="009353"/>
                </a:solidFill>
                <a:latin typeface="Aptos" panose="020B0004020202020204" pitchFamily="34" charset="0"/>
                <a:cs typeface="Calibri"/>
              </a:rPr>
              <a:t>Gestión de la calidad</a:t>
            </a:r>
            <a:endParaRPr sz="3350" dirty="0">
              <a:latin typeface="Aptos" panose="020B000402020202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24BAD-BCE7-CEA4-449F-E705F0909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A41D1F8-2992-9E20-321E-925931ACA7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2960" y="4499927"/>
            <a:ext cx="9845040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645"/>
              </a:lnSpc>
              <a:spcBef>
                <a:spcPts val="125"/>
              </a:spcBef>
            </a:pPr>
            <a:r>
              <a:rPr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01.</a:t>
            </a:r>
            <a:r>
              <a:rPr lang="es-MX"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sz="3200" spc="-33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lang="es-CL" sz="3200" dirty="0">
                <a:solidFill>
                  <a:srgbClr val="FFFFFF"/>
                </a:solidFill>
                <a:latin typeface="Aptos" panose="020B0004020202020204" pitchFamily="34" charset="0"/>
              </a:rPr>
              <a:t>Gestión de la calidad</a:t>
            </a:r>
            <a:br>
              <a:rPr lang="es-MX" sz="3200" spc="-10" dirty="0">
                <a:solidFill>
                  <a:srgbClr val="FFFFFF"/>
                </a:solidFill>
                <a:latin typeface="Aptos" panose="020B0004020202020204" pitchFamily="34" charset="0"/>
              </a:rPr>
            </a:br>
            <a:endParaRPr sz="3200" dirty="0">
              <a:latin typeface="Aptos" panose="020B00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D015ACB-1785-5B48-0D84-97E67818AE9A}"/>
              </a:ext>
            </a:extLst>
          </p:cNvPr>
          <p:cNvSpPr/>
          <p:nvPr/>
        </p:nvSpPr>
        <p:spPr>
          <a:xfrm>
            <a:off x="876300" y="4391025"/>
            <a:ext cx="1351915" cy="0"/>
          </a:xfrm>
          <a:custGeom>
            <a:avLst/>
            <a:gdLst/>
            <a:ahLst/>
            <a:cxnLst/>
            <a:rect l="l" t="t" r="r" b="b"/>
            <a:pathLst>
              <a:path w="1351914">
                <a:moveTo>
                  <a:pt x="0" y="0"/>
                </a:moveTo>
                <a:lnTo>
                  <a:pt x="1351661" y="0"/>
                </a:lnTo>
              </a:path>
            </a:pathLst>
          </a:custGeom>
          <a:ln w="76200">
            <a:solidFill>
              <a:srgbClr val="009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352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63B52A8D-0419-1759-9C91-F3F785D2E1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5" y="2598979"/>
            <a:ext cx="1843653" cy="1406999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CBFCE1A5-E8AA-CC46-D95A-4B5E850E2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3" y="604980"/>
            <a:ext cx="10431417" cy="873221"/>
          </a:xfrm>
        </p:spPr>
        <p:txBody>
          <a:bodyPr>
            <a:normAutofit fontScale="90000"/>
          </a:bodyPr>
          <a:lstStyle/>
          <a:p>
            <a:r>
              <a:rPr lang="en-US" sz="4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Ley sobre educación superior (art. 2: principios)</a:t>
            </a: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7505FC7-DFB1-4FA2-B66F-F2BBB2E9B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38" y="1742839"/>
            <a:ext cx="10380244" cy="423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6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74EC899-394B-FC5D-76CA-F4632BEAA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/>
              <a:t>Calidad en la educación superior</a:t>
            </a:r>
            <a:endParaRPr lang="es-CL" sz="3600" b="1" dirty="0"/>
          </a:p>
        </p:txBody>
      </p:sp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29925CDE-54D1-704B-1CFD-F272C98B0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646328" cy="483568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s-MX" sz="2000" dirty="0"/>
              <a:t>La CNA entiende que la calidad es fruto de un proceso interno, propio de cada institución de educación superior, permanente y sistemático, que busca desarrollar acciones y alcanza resultados que demuestran:</a:t>
            </a:r>
          </a:p>
          <a:p>
            <a:pPr marL="457200" lvl="1" indent="0">
              <a:buNone/>
            </a:pPr>
            <a:r>
              <a:rPr lang="es-MX" sz="2000" dirty="0"/>
              <a:t>a) </a:t>
            </a:r>
            <a:r>
              <a:rPr lang="es-MX" sz="2000" b="1" dirty="0"/>
              <a:t>Consistencia con sus propósitos </a:t>
            </a:r>
            <a:r>
              <a:rPr lang="es-MX" sz="2000" dirty="0"/>
              <a:t>y declaraciones institucionales, formulados en ejercicio de su plena autonomía.</a:t>
            </a:r>
          </a:p>
          <a:p>
            <a:pPr marL="457200" lvl="1" indent="0">
              <a:buNone/>
            </a:pPr>
            <a:r>
              <a:rPr lang="es-MX" sz="2000" dirty="0"/>
              <a:t>b) Evidencias de la debida </a:t>
            </a:r>
            <a:r>
              <a:rPr lang="es-MX" sz="2000" b="1" dirty="0"/>
              <a:t>consideración de las expectativas y demandas de su entorno </a:t>
            </a:r>
            <a:r>
              <a:rPr lang="es-MX" sz="2000" dirty="0"/>
              <a:t>relevante, así como de la legislación y regulación vigente. </a:t>
            </a:r>
          </a:p>
          <a:p>
            <a:pPr marL="0" indent="0">
              <a:buNone/>
            </a:pPr>
            <a:r>
              <a:rPr lang="es-MX" sz="2000" dirty="0"/>
              <a:t>La CNA comprende que el progreso o mejoramiento conjunto de ambos aspectos es señal de una IES orientada a la calidad. Por esta razón, </a:t>
            </a:r>
            <a:r>
              <a:rPr lang="es-MX" sz="2000" b="1" dirty="0"/>
              <a:t>la calidad es dinámica, pudiendo fomentarse, incrementarse y también, sufrir menoscabo.</a:t>
            </a:r>
          </a:p>
          <a:p>
            <a:pPr marL="0" indent="0">
              <a:buNone/>
            </a:pPr>
            <a:r>
              <a:rPr lang="es-MX" sz="2000" dirty="0"/>
              <a:t>La calidad se evidencia desde las siguientes perspectivas: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sz="2000" dirty="0"/>
              <a:t>Desde el grado de avance sistemático de las IES en función de sus </a:t>
            </a:r>
            <a:r>
              <a:rPr lang="es-MX" sz="2000" b="1" dirty="0"/>
              <a:t>propósitos y fines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s-MX" sz="2000" dirty="0"/>
              <a:t>Desde el nivel de cumplimiento de los </a:t>
            </a:r>
            <a:r>
              <a:rPr lang="es-MX" sz="2000" b="1" dirty="0"/>
              <a:t>criterios y estándares </a:t>
            </a:r>
            <a:r>
              <a:rPr lang="es-MX" sz="2000" dirty="0"/>
              <a:t>predefinidos</a:t>
            </a:r>
          </a:p>
          <a:p>
            <a:pPr marL="457200" lvl="1" indent="0">
              <a:buNone/>
            </a:pPr>
            <a:endParaRPr lang="es-MX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3E67140-86D8-081F-DD62-F50AE074F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90" y="139483"/>
            <a:ext cx="2150526" cy="95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0" y="4499927"/>
            <a:ext cx="9845040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645"/>
              </a:lnSpc>
              <a:spcBef>
                <a:spcPts val="125"/>
              </a:spcBef>
            </a:pPr>
            <a:r>
              <a:rPr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01.</a:t>
            </a:r>
            <a:r>
              <a:rPr lang="es-MX"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sz="3200" spc="-33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lang="es-CL" sz="3200" dirty="0">
                <a:solidFill>
                  <a:srgbClr val="FFFFFF"/>
                </a:solidFill>
                <a:latin typeface="Aptos" panose="020B0004020202020204" pitchFamily="34" charset="0"/>
              </a:rPr>
              <a:t>Desafíos</a:t>
            </a:r>
            <a:br>
              <a:rPr lang="es-MX" sz="3200" spc="-10" dirty="0">
                <a:solidFill>
                  <a:srgbClr val="FFFFFF"/>
                </a:solidFill>
                <a:latin typeface="Aptos" panose="020B0004020202020204" pitchFamily="34" charset="0"/>
              </a:rPr>
            </a:br>
            <a:endParaRPr sz="3200" dirty="0">
              <a:latin typeface="Aptos" panose="020B00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76300" y="4391025"/>
            <a:ext cx="1351915" cy="0"/>
          </a:xfrm>
          <a:custGeom>
            <a:avLst/>
            <a:gdLst/>
            <a:ahLst/>
            <a:cxnLst/>
            <a:rect l="l" t="t" r="r" b="b"/>
            <a:pathLst>
              <a:path w="1351914">
                <a:moveTo>
                  <a:pt x="0" y="0"/>
                </a:moveTo>
                <a:lnTo>
                  <a:pt x="1351661" y="0"/>
                </a:lnTo>
              </a:path>
            </a:pathLst>
          </a:custGeom>
          <a:ln w="76200">
            <a:solidFill>
              <a:srgbClr val="009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387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05E4B7-F58C-5BCE-162C-57552DBB6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D1D52273-1A20-0AF6-1D86-93A188FB0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8E1BCEC-8A06-872C-C437-FC14629F4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2B56683-62DD-0F0C-BDAA-A7DF204DAA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71533B-C2D9-2385-85EC-0D2729BD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C7774CD-E914-A95D-9E73-1EE0351DA5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5404F85-5895-B28B-1843-2F7D97D2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rgbClr val="FFFFFF"/>
                </a:solidFill>
              </a:rPr>
              <a:t>Desafíos</a:t>
            </a:r>
            <a:endParaRPr lang="es-CL" sz="4000" dirty="0">
              <a:solidFill>
                <a:srgbClr val="FFFFFF"/>
              </a:solidFill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280D43-1963-8B1A-E163-55522D2BC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Aseguramiento externo versus aseguramiento externo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Carácter universal de los criterios y estándares versus diversidad del sistema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Rol de las unidades encargadas de calidad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Involucramiento del profesorado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Autenticidad de la autoevaluación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Mediación de los pares evaluadores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Carácter académico del proceso versus carácter adversarial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Burocratización externa e interna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Crecientes consecuencias de la acreditación: recursos y competencia</a:t>
            </a:r>
          </a:p>
          <a:p>
            <a:pPr>
              <a:spcAft>
                <a:spcPts val="6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599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88C88-694E-D3D9-D59F-2A2C339DE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A374473-9813-5877-71AE-FEFB932852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2960" y="4499927"/>
            <a:ext cx="9845040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645"/>
              </a:lnSpc>
              <a:spcBef>
                <a:spcPts val="125"/>
              </a:spcBef>
            </a:pPr>
            <a:r>
              <a:rPr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01.</a:t>
            </a:r>
            <a:r>
              <a:rPr lang="es-MX" sz="3200" spc="-19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sz="3200" spc="-330" dirty="0">
                <a:solidFill>
                  <a:srgbClr val="FFFFFF"/>
                </a:solidFill>
                <a:latin typeface="Aptos" panose="020B0004020202020204" pitchFamily="34" charset="0"/>
              </a:rPr>
              <a:t> </a:t>
            </a:r>
            <a:r>
              <a:rPr lang="es-CL" sz="3200" spc="-10" dirty="0">
                <a:solidFill>
                  <a:srgbClr val="FFFFFF"/>
                </a:solidFill>
                <a:latin typeface="Aptos" panose="020B0004020202020204" pitchFamily="34" charset="0"/>
              </a:rPr>
              <a:t>Contexto internacional</a:t>
            </a:r>
            <a:br>
              <a:rPr lang="es-MX" sz="3200" spc="-10" dirty="0">
                <a:solidFill>
                  <a:srgbClr val="FFFFFF"/>
                </a:solidFill>
                <a:latin typeface="Aptos" panose="020B0004020202020204" pitchFamily="34" charset="0"/>
              </a:rPr>
            </a:br>
            <a:endParaRPr sz="3200" dirty="0">
              <a:latin typeface="Aptos" panose="020B00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900345D-E8D8-C42A-2D10-D17DF8A3D246}"/>
              </a:ext>
            </a:extLst>
          </p:cNvPr>
          <p:cNvSpPr/>
          <p:nvPr/>
        </p:nvSpPr>
        <p:spPr>
          <a:xfrm>
            <a:off x="876300" y="4391025"/>
            <a:ext cx="1351915" cy="0"/>
          </a:xfrm>
          <a:custGeom>
            <a:avLst/>
            <a:gdLst/>
            <a:ahLst/>
            <a:cxnLst/>
            <a:rect l="l" t="t" r="r" b="b"/>
            <a:pathLst>
              <a:path w="1351914">
                <a:moveTo>
                  <a:pt x="0" y="0"/>
                </a:moveTo>
                <a:lnTo>
                  <a:pt x="1351661" y="0"/>
                </a:lnTo>
              </a:path>
            </a:pathLst>
          </a:custGeom>
          <a:ln w="76200">
            <a:solidFill>
              <a:srgbClr val="009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552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DE9E34B-CAA5-085C-60F5-B68105B1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rgbClr val="FFFFFF"/>
                </a:solidFill>
              </a:rPr>
              <a:t>Contexto internacional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37AF95-7BCF-B542-E038-C76CDB045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Autoritarismos y democracias iliberales: amenaza externa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Cancelación y otras limitaciones a la libertad académica: amenaza interna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Críticas al valor de la educación superior (“desempleo ilustrado”)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Autonomía versus regulación: ¿juego de suma cero?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000" dirty="0"/>
              <a:t>Nuevas tendencias en la acreditación: </a:t>
            </a:r>
            <a:r>
              <a:rPr lang="es-CL" sz="2000" i="1" dirty="0" err="1"/>
              <a:t>accountability</a:t>
            </a:r>
            <a:r>
              <a:rPr lang="es-CL" sz="2000" dirty="0"/>
              <a:t> de las agencias y ampliación de </a:t>
            </a:r>
            <a:r>
              <a:rPr lang="es-CL" sz="2000" i="1" dirty="0" err="1"/>
              <a:t>stakeholders</a:t>
            </a:r>
            <a:endParaRPr lang="es-CL" sz="2000" i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CL" sz="2000" dirty="0"/>
          </a:p>
          <a:p>
            <a:pPr>
              <a:spcAft>
                <a:spcPts val="6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96506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A26711A57D108438A3D2A3A9763F0FE" ma:contentTypeVersion="14" ma:contentTypeDescription="Crear nuevo documento." ma:contentTypeScope="" ma:versionID="d94a3bd67e40283a032e24cf7e77266e">
  <xsd:schema xmlns:xsd="http://www.w3.org/2001/XMLSchema" xmlns:xs="http://www.w3.org/2001/XMLSchema" xmlns:p="http://schemas.microsoft.com/office/2006/metadata/properties" xmlns:ns2="2a80ce09-9e18-4d97-a493-db190752bcdc" xmlns:ns3="e1244437-ded4-4248-a717-a6f61c4a703b" targetNamespace="http://schemas.microsoft.com/office/2006/metadata/properties" ma:root="true" ma:fieldsID="68e40cdf65f0967cd47fc16b23fc228a" ns2:_="" ns3:_="">
    <xsd:import namespace="2a80ce09-9e18-4d97-a493-db190752bcdc"/>
    <xsd:import namespace="e1244437-ded4-4248-a717-a6f61c4a70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0ce09-9e18-4d97-a493-db190752bc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f02ff351-f9a8-41a6-b5f7-73865b12e6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244437-ded4-4248-a717-a6f61c4a703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dc419fc-563c-4609-9ad4-069bb5ccc547}" ma:internalName="TaxCatchAll" ma:showField="CatchAllData" ma:web="e1244437-ded4-4248-a717-a6f61c4a7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0ce09-9e18-4d97-a493-db190752bcdc">
      <Terms xmlns="http://schemas.microsoft.com/office/infopath/2007/PartnerControls"/>
    </lcf76f155ced4ddcb4097134ff3c332f>
    <TaxCatchAll xmlns="e1244437-ded4-4248-a717-a6f61c4a703b" xsi:nil="true"/>
  </documentManagement>
</p:properties>
</file>

<file path=customXml/itemProps1.xml><?xml version="1.0" encoding="utf-8"?>
<ds:datastoreItem xmlns:ds="http://schemas.openxmlformats.org/officeDocument/2006/customXml" ds:itemID="{B41611F4-560F-45B5-A9D9-68065BE3E64C}">
  <ds:schemaRefs>
    <ds:schemaRef ds:uri="2a80ce09-9e18-4d97-a493-db190752bcdc"/>
    <ds:schemaRef ds:uri="e1244437-ded4-4248-a717-a6f61c4a7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AB28997-BC76-4DFF-9531-ECEA73F135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5D425B-E1E5-4A25-BD0F-5DDB58F87FE6}">
  <ds:schemaRefs>
    <ds:schemaRef ds:uri="2a80ce09-9e18-4d97-a493-db190752bcdc"/>
    <ds:schemaRef ds:uri="e1244437-ded4-4248-a717-a6f61c4a703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4247</TotalTime>
  <Words>359</Words>
  <Application>Microsoft Office PowerPoint</Application>
  <PresentationFormat>Panorámica</PresentationFormat>
  <Paragraphs>38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Europa-Bold</vt:lpstr>
      <vt:lpstr>Trebuchet MS</vt:lpstr>
      <vt:lpstr>Office Theme</vt:lpstr>
      <vt:lpstr>1_Tema de Office</vt:lpstr>
      <vt:lpstr>Tema de Office</vt:lpstr>
      <vt:lpstr>Desarrollo y desafíos de la gestión del aseguramiento de la calidad en Chile, en el contexto internacional</vt:lpstr>
      <vt:lpstr>Gestión de la calidad</vt:lpstr>
      <vt:lpstr>01.  Gestión de la calidad </vt:lpstr>
      <vt:lpstr>Ley sobre educación superior (art. 2: principios)</vt:lpstr>
      <vt:lpstr>Calidad en la educación superior</vt:lpstr>
      <vt:lpstr>01.  Desafíos </vt:lpstr>
      <vt:lpstr>Desafíos</vt:lpstr>
      <vt:lpstr>01.  Contexto internacional </vt:lpstr>
      <vt:lpstr>Contexto internacional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Carol Torres Fernández</dc:creator>
  <cp:lastModifiedBy>Andrés Bernasconi</cp:lastModifiedBy>
  <cp:revision>26</cp:revision>
  <dcterms:created xsi:type="dcterms:W3CDTF">2024-09-13T12:24:01Z</dcterms:created>
  <dcterms:modified xsi:type="dcterms:W3CDTF">2025-08-22T00:11:59Z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2024-08-27T00:00:00Z</vt:filetime>
  </property>
  <property fmtid="{D5CDD505-2E9C-101B-9397-08002B2CF9AE}" pid="3" name="LastSaved">
    <vt:filetime>2024-09-13T00:00:00Z</vt:filetime>
  </property>
  <property fmtid="{D5CDD505-2E9C-101B-9397-08002B2CF9AE}" pid="4" name="ContentTypeId">
    <vt:lpwstr>0x0101005A26711A57D108438A3D2A3A9763F0FE</vt:lpwstr>
  </property>
  <property fmtid="{D5CDD505-2E9C-101B-9397-08002B2CF9AE}" pid="5" name="MediaServiceImageTags">
    <vt:lpwstr/>
  </property>
</Properties>
</file>