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65" r:id="rId6"/>
    <p:sldId id="268" r:id="rId7"/>
    <p:sldId id="266" r:id="rId8"/>
    <p:sldId id="267" r:id="rId9"/>
    <p:sldId id="270" r:id="rId10"/>
    <p:sldId id="262" r:id="rId11"/>
    <p:sldId id="269" r:id="rId12"/>
    <p:sldId id="264" r:id="rId13"/>
    <p:sldId id="271" r:id="rId14"/>
    <p:sldId id="272" r:id="rId15"/>
    <p:sldId id="263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29" userDrawn="1">
          <p15:clr>
            <a:srgbClr val="A4A3A4"/>
          </p15:clr>
        </p15:guide>
        <p15:guide id="2" orient="horz" pos="504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6" pos="7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16F"/>
    <a:srgbClr val="009454"/>
    <a:srgbClr val="00C46E"/>
    <a:srgbClr val="045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pos="529"/>
        <p:guide orient="horz" pos="504"/>
        <p:guide orient="horz" pos="3793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10B29-7EBE-57BA-2FD8-881611358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1F186-ED45-D9C0-3AB6-06B9248D8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587F7-40D0-B47B-98C5-1605174F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D2184-D22D-7619-0826-42022EE6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A3441D-7090-5258-8CCE-6AF463D7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35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F7C56-1F43-9510-B079-03E7F86D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178342-B112-D21B-E847-6DBCC089F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FD55E1-C4D6-F224-0B69-F8DBE5C9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CFEE2F-1303-DBB6-EBB1-86CCE816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6BDC71-A307-4882-6E06-2CEF72C8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814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3DBAA9-377B-EA1C-3F8C-44C579E39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7156B2-A748-7321-E619-75EFB9B73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5E32F-8C7D-A938-AC51-0847E348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9FFBE8-EA24-B36D-27E8-82B2AA43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91CB82-6830-C04F-86C0-69A50CBA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9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6CF17-49A7-CD5C-6CF3-91E4892F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F74235-5D37-19DC-7468-20B4A8DA2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A51E9-F37E-EF04-81E8-E961172F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BB2AF7-1876-57B6-C60E-1A495122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7F6F1-DADB-0AAE-3AEF-4D0A7E0A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13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DE21B-1D67-B80D-9DB5-8CE9B985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9C6AE4-8AEB-3734-C9CA-64E8C9B0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3D15E-EAC7-2633-001E-0E0F9999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3CD2D-9608-76A0-6F0D-54FCBFC4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099739-C5F7-DB0C-ECDA-6E58EB1A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588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9F14A-C188-0174-9229-7839F116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216CF-FE7B-F67A-2F62-5F9860756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03BD8-3CAD-2ABD-65E0-006DFABA1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2F51FE-96C0-727E-68B2-8887DE09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21C5B9-AD4C-E8DF-AAA5-4CE2AD51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221CB9-96E3-2D7C-812D-E0774CEB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79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15C52-01D7-1374-FCCA-339D7310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E3EAF2-84B1-8DE3-10D1-103DB082C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55C864-378B-A45C-6FAF-15FECA618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8D83D2-F002-D2F6-37A1-C9765313D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9F1DAE-A1FC-45C0-685F-1EB60AB9C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D7AF6B-84C2-A5C4-7D5E-A8F3D8C4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4DB1CD-8B34-AC8A-52E7-22AA5D64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386F8F-4390-3A4A-AF3C-1F784E69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56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E0CEA-3BEE-E1AC-0E27-59038FEE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BD5A68-9475-7F07-A503-378282A6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179FFC-2B92-7AB7-5F05-454D221D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8997BF-7218-B7F4-0D67-093BB096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69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4920FC-5901-6454-8065-EBC0C63A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60B88A-2C3B-1B29-C90F-4236FAA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EA91FE-39F9-5944-4F4B-16382FE0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963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2A006-2BCA-7B05-282F-EF92C4ED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A17BD-568E-A269-F2E9-87E8A81AA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E184F-DDE0-476C-9790-5AD812B16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72E68B-F7F1-2689-D920-F86EA979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E362E7-A17D-DFDF-1F6D-6C8FFE9D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104A7-E059-8CC4-358B-5C10CA38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485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B1542-BE8B-F4E1-1EB8-86D234E5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9E0622-835D-FCCC-C78A-4D27FE42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92DD43-B8C6-0C15-0155-A588FA866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1213B9-60EB-498E-A85C-499C7C93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CA75DA-9DAC-B813-21C3-8178B7D8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545E9-DA52-4AA6-B3E5-E9C6FFE7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267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D7BFD2-D053-6E7C-0DBB-3C441CCD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90D9F4-8F7F-BAD2-1BC2-85C16A84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5F868-55CD-1750-FD3C-A0ADA733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D902-1280-CD43-8352-C5D57B098B23}" type="datetimeFigureOut">
              <a:rPr lang="es-CL" smtClean="0"/>
              <a:t>30-06-2024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3BB18-EFF1-E05E-3C47-F26B5DDB6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E47D2A-2F29-5BAA-2BE5-EBEB3B4A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2437-EBF8-0549-A371-2DD841169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99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9CED633-764D-AD93-AEF5-41B4AA0FC67F}"/>
              </a:ext>
            </a:extLst>
          </p:cNvPr>
          <p:cNvSpPr/>
          <p:nvPr/>
        </p:nvSpPr>
        <p:spPr>
          <a:xfrm>
            <a:off x="9581322" y="0"/>
            <a:ext cx="26106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F1E99A-AF24-8232-E4F1-0F1D0FD1C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99" y="723442"/>
            <a:ext cx="8675189" cy="2780747"/>
          </a:xfrm>
        </p:spPr>
        <p:txBody>
          <a:bodyPr>
            <a:normAutofit/>
          </a:bodyPr>
          <a:lstStyle/>
          <a:p>
            <a:pPr algn="l"/>
            <a:r>
              <a:rPr lang="es-CL" b="1" dirty="0">
                <a:solidFill>
                  <a:schemeClr val="bg1"/>
                </a:solidFill>
                <a:latin typeface="Calibri"/>
                <a:cs typeface="Calibri"/>
              </a:rPr>
              <a:t>Autorregulación vs.</a:t>
            </a:r>
            <a:r>
              <a:rPr lang="es-CL" sz="66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br>
              <a:rPr lang="es-CL" sz="6600" b="1" dirty="0">
                <a:latin typeface="Calibri"/>
              </a:rPr>
            </a:br>
            <a:r>
              <a:rPr lang="es-CL" b="1" dirty="0">
                <a:solidFill>
                  <a:schemeClr val="bg1"/>
                </a:solidFill>
                <a:latin typeface="Calibri"/>
                <a:cs typeface="Calibri"/>
              </a:rPr>
              <a:t>regulación externa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370AD5-1017-8E7F-E330-9EE0DDB5E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9" y="4757058"/>
            <a:ext cx="3930914" cy="153109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Andrés Bernasconi,</a:t>
            </a:r>
          </a:p>
          <a:p>
            <a:pPr algn="l"/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en Fundación Aequalis</a:t>
            </a:r>
          </a:p>
          <a:p>
            <a:pPr algn="l"/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Foro de la Educación Superior</a:t>
            </a:r>
          </a:p>
          <a:p>
            <a:pPr algn="l"/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CFT ENAC, 2 de julio 2024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45DBE1D-9536-E423-B01E-7B7E8C43A9C4}"/>
              </a:ext>
            </a:extLst>
          </p:cNvPr>
          <p:cNvCxnSpPr>
            <a:cxnSpLocks/>
          </p:cNvCxnSpPr>
          <p:nvPr/>
        </p:nvCxnSpPr>
        <p:spPr>
          <a:xfrm>
            <a:off x="805074" y="4448279"/>
            <a:ext cx="1351718" cy="0"/>
          </a:xfrm>
          <a:prstGeom prst="line">
            <a:avLst/>
          </a:prstGeom>
          <a:ln w="76200">
            <a:solidFill>
              <a:srgbClr val="009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8B7587A1-E38D-BEA7-0579-5C67149AE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351" y="404306"/>
            <a:ext cx="1573233" cy="21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1E99A-AF24-8232-E4F1-0F1D0FD1C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727" y="3429001"/>
            <a:ext cx="8675189" cy="1360714"/>
          </a:xfrm>
        </p:spPr>
        <p:txBody>
          <a:bodyPr>
            <a:normAutofit/>
          </a:bodyPr>
          <a:lstStyle/>
          <a:p>
            <a:pPr algn="l"/>
            <a:r>
              <a:rPr lang="es-CL" sz="6600" dirty="0">
                <a:solidFill>
                  <a:schemeClr val="bg1"/>
                </a:solidFill>
                <a:latin typeface="Calibri"/>
                <a:cs typeface="Calibri"/>
              </a:rPr>
              <a:t>3. Conclusiones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45DBE1D-9536-E423-B01E-7B7E8C43A9C4}"/>
              </a:ext>
            </a:extLst>
          </p:cNvPr>
          <p:cNvCxnSpPr>
            <a:cxnSpLocks/>
          </p:cNvCxnSpPr>
          <p:nvPr/>
        </p:nvCxnSpPr>
        <p:spPr>
          <a:xfrm>
            <a:off x="839788" y="3631850"/>
            <a:ext cx="1351718" cy="0"/>
          </a:xfrm>
          <a:prstGeom prst="line">
            <a:avLst/>
          </a:prstGeom>
          <a:ln w="76200">
            <a:solidFill>
              <a:srgbClr val="009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B4A14F-6248-4FE9-2565-D60BC53763B6}"/>
              </a:ext>
            </a:extLst>
          </p:cNvPr>
          <p:cNvSpPr txBox="1"/>
          <p:nvPr/>
        </p:nvSpPr>
        <p:spPr>
          <a:xfrm>
            <a:off x="839788" y="699917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4000" b="1" dirty="0">
                <a:solidFill>
                  <a:srgbClr val="0072C6"/>
                </a:solidFill>
                <a:effectLst/>
                <a:latin typeface="Calibri"/>
                <a:cs typeface="Calibri"/>
              </a:rPr>
              <a:t>Conclusiones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6C37BE-CBF4-4715-4686-8C36F8CE0885}"/>
              </a:ext>
            </a:extLst>
          </p:cNvPr>
          <p:cNvCxnSpPr>
            <a:cxnSpLocks/>
          </p:cNvCxnSpPr>
          <p:nvPr/>
        </p:nvCxnSpPr>
        <p:spPr>
          <a:xfrm>
            <a:off x="839788" y="6503709"/>
            <a:ext cx="10153109" cy="0"/>
          </a:xfrm>
          <a:prstGeom prst="line">
            <a:avLst/>
          </a:prstGeom>
          <a:ln w="12700">
            <a:solidFill>
              <a:srgbClr val="045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E50D3A3-F172-06E5-A9F4-6A5BB1DF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448"/>
          <a:stretch/>
        </p:blipFill>
        <p:spPr>
          <a:xfrm>
            <a:off x="11206611" y="6182624"/>
            <a:ext cx="541372" cy="3780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42445E-6017-30AA-EE78-3127190B7C2D}"/>
              </a:ext>
            </a:extLst>
          </p:cNvPr>
          <p:cNvSpPr txBox="1"/>
          <p:nvPr/>
        </p:nvSpPr>
        <p:spPr>
          <a:xfrm>
            <a:off x="732930" y="1762140"/>
            <a:ext cx="103668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CL" sz="2800" b="1" dirty="0">
                <a:solidFill>
                  <a:srgbClr val="666666"/>
                </a:solidFill>
                <a:effectLst/>
                <a:latin typeface="Calibri"/>
                <a:cs typeface="Calibri"/>
              </a:rPr>
              <a:t>Ninguna institución de educación superior es enteramente autorregulada</a:t>
            </a:r>
            <a:r>
              <a:rPr lang="es-CL" sz="2800" b="1" dirty="0">
                <a:solidFill>
                  <a:srgbClr val="666666"/>
                </a:solidFill>
                <a:latin typeface="Calibri"/>
                <a:cs typeface="Calibri"/>
              </a:rPr>
              <a:t>.</a:t>
            </a:r>
          </a:p>
          <a:p>
            <a:pPr marL="514350" indent="-514350">
              <a:buAutoNum type="arabicPeriod"/>
            </a:pPr>
            <a:r>
              <a:rPr lang="es-CL" sz="2800" b="1" dirty="0">
                <a:solidFill>
                  <a:srgbClr val="666666"/>
                </a:solidFill>
                <a:latin typeface="Calibri"/>
                <a:cs typeface="Calibri"/>
              </a:rPr>
              <a:t>La autonomía institucional se ejerce en el contexto de potentes influencias externas.</a:t>
            </a:r>
          </a:p>
          <a:p>
            <a:pPr marL="514350" indent="-514350">
              <a:buAutoNum type="arabicPeriod"/>
            </a:pPr>
            <a:r>
              <a:rPr lang="es-CL" sz="2800" b="1" dirty="0">
                <a:solidFill>
                  <a:srgbClr val="666666"/>
                </a:solidFill>
                <a:latin typeface="Calibri"/>
                <a:cs typeface="Calibri"/>
              </a:rPr>
              <a:t>La regulación externa y la autorregulación son complementarias, no antagónicas (“vs”). </a:t>
            </a:r>
          </a:p>
          <a:p>
            <a:pPr marL="514350" indent="-514350">
              <a:buAutoNum type="arabicPeriod"/>
            </a:pPr>
            <a:r>
              <a:rPr lang="es-CL" sz="2800" b="1" dirty="0">
                <a:solidFill>
                  <a:srgbClr val="666666"/>
                </a:solidFill>
                <a:latin typeface="Calibri"/>
                <a:cs typeface="Calibri"/>
              </a:rPr>
              <a:t>La regulación externa puede ser una palanca para la acción del gobierno institucional de las IES.</a:t>
            </a:r>
            <a:endParaRPr lang="es-CL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8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9CED633-764D-AD93-AEF5-41B4AA0FC67F}"/>
              </a:ext>
            </a:extLst>
          </p:cNvPr>
          <p:cNvSpPr/>
          <p:nvPr/>
        </p:nvSpPr>
        <p:spPr>
          <a:xfrm>
            <a:off x="0" y="4280598"/>
            <a:ext cx="12192000" cy="2643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F1E99A-AF24-8232-E4F1-0F1D0FD1C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6220" y="683769"/>
            <a:ext cx="3864512" cy="1899287"/>
          </a:xfrm>
        </p:spPr>
        <p:txBody>
          <a:bodyPr>
            <a:normAutofit/>
          </a:bodyPr>
          <a:lstStyle/>
          <a:p>
            <a:pPr algn="l"/>
            <a:r>
              <a:rPr lang="es-CL" sz="6600" b="1" dirty="0">
                <a:solidFill>
                  <a:schemeClr val="bg1"/>
                </a:solidFill>
                <a:latin typeface="Calibri"/>
                <a:cs typeface="Calibri"/>
              </a:rPr>
              <a:t>¡GRACIAS!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45DBE1D-9536-E423-B01E-7B7E8C43A9C4}"/>
              </a:ext>
            </a:extLst>
          </p:cNvPr>
          <p:cNvCxnSpPr>
            <a:cxnSpLocks/>
          </p:cNvCxnSpPr>
          <p:nvPr/>
        </p:nvCxnSpPr>
        <p:spPr>
          <a:xfrm>
            <a:off x="4738551" y="5513402"/>
            <a:ext cx="838287" cy="0"/>
          </a:xfrm>
          <a:prstGeom prst="line">
            <a:avLst/>
          </a:prstGeom>
          <a:ln w="38100">
            <a:solidFill>
              <a:srgbClr val="009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AF55890B-87C5-802E-61DC-92E4CB6C5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6" y="4660198"/>
            <a:ext cx="3334304" cy="13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3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1E99A-AF24-8232-E4F1-0F1D0FD1C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727" y="3429001"/>
            <a:ext cx="8675189" cy="1360714"/>
          </a:xfrm>
        </p:spPr>
        <p:txBody>
          <a:bodyPr>
            <a:normAutofit fontScale="90000"/>
          </a:bodyPr>
          <a:lstStyle/>
          <a:p>
            <a:pPr algn="l"/>
            <a:r>
              <a:rPr lang="es-CL" sz="6600" dirty="0">
                <a:solidFill>
                  <a:schemeClr val="bg1"/>
                </a:solidFill>
                <a:latin typeface="Calibri"/>
                <a:cs typeface="Calibri"/>
              </a:rPr>
              <a:t>1. Contexto organizacional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45DBE1D-9536-E423-B01E-7B7E8C43A9C4}"/>
              </a:ext>
            </a:extLst>
          </p:cNvPr>
          <p:cNvCxnSpPr>
            <a:cxnSpLocks/>
          </p:cNvCxnSpPr>
          <p:nvPr/>
        </p:nvCxnSpPr>
        <p:spPr>
          <a:xfrm>
            <a:off x="839788" y="3631850"/>
            <a:ext cx="1351718" cy="0"/>
          </a:xfrm>
          <a:prstGeom prst="line">
            <a:avLst/>
          </a:prstGeom>
          <a:ln w="76200">
            <a:solidFill>
              <a:srgbClr val="009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1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59C134-0CC7-1C8F-E751-B91ED34E78F0}"/>
              </a:ext>
            </a:extLst>
          </p:cNvPr>
          <p:cNvSpPr txBox="1"/>
          <p:nvPr/>
        </p:nvSpPr>
        <p:spPr>
          <a:xfrm>
            <a:off x="839788" y="2872483"/>
            <a:ext cx="52562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666666"/>
                </a:solidFill>
                <a:effectLst/>
                <a:latin typeface="Calibri"/>
                <a:cs typeface="Calibri"/>
              </a:rPr>
              <a:t>Ninguna institución de educación superior (ninguna organización) es enteramente autorregulada</a:t>
            </a:r>
            <a:endParaRPr lang="es-CL" sz="2800" dirty="0">
              <a:latin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B4A14F-6248-4FE9-2565-D60BC53763B6}"/>
              </a:ext>
            </a:extLst>
          </p:cNvPr>
          <p:cNvSpPr txBox="1"/>
          <p:nvPr/>
        </p:nvSpPr>
        <p:spPr>
          <a:xfrm>
            <a:off x="839788" y="699917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4000" b="1" dirty="0">
                <a:solidFill>
                  <a:srgbClr val="0072C6"/>
                </a:solidFill>
                <a:effectLst/>
                <a:latin typeface="Calibri"/>
                <a:cs typeface="Calibri"/>
              </a:rPr>
              <a:t>Recordemos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6C37BE-CBF4-4715-4686-8C36F8CE0885}"/>
              </a:ext>
            </a:extLst>
          </p:cNvPr>
          <p:cNvCxnSpPr>
            <a:cxnSpLocks/>
          </p:cNvCxnSpPr>
          <p:nvPr/>
        </p:nvCxnSpPr>
        <p:spPr>
          <a:xfrm>
            <a:off x="839788" y="6503709"/>
            <a:ext cx="10153109" cy="0"/>
          </a:xfrm>
          <a:prstGeom prst="line">
            <a:avLst/>
          </a:prstGeom>
          <a:ln w="12700">
            <a:solidFill>
              <a:srgbClr val="045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E50D3A3-F172-06E5-A9F4-6A5BB1DF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448"/>
          <a:stretch/>
        </p:blipFill>
        <p:spPr>
          <a:xfrm>
            <a:off x="11206611" y="6182624"/>
            <a:ext cx="541372" cy="3780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D4994A-A281-34E8-5328-B10E7C65F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41" y="2460837"/>
            <a:ext cx="3976770" cy="25891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9FC2D3-CC44-73EB-3DF7-FE2ED3C9C916}"/>
              </a:ext>
            </a:extLst>
          </p:cNvPr>
          <p:cNvSpPr txBox="1"/>
          <p:nvPr/>
        </p:nvSpPr>
        <p:spPr>
          <a:xfrm>
            <a:off x="7822659" y="5536293"/>
            <a:ext cx="3010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rgbClr val="FF0000"/>
                </a:solidFill>
              </a:rPr>
              <a:t>ISOMORFISMO</a:t>
            </a:r>
          </a:p>
        </p:txBody>
      </p:sp>
    </p:spTree>
    <p:extLst>
      <p:ext uri="{BB962C8B-B14F-4D97-AF65-F5344CB8AC3E}">
        <p14:creationId xmlns:p14="http://schemas.microsoft.com/office/powerpoint/2010/main" val="18069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B4A14F-6248-4FE9-2565-D60BC53763B6}"/>
              </a:ext>
            </a:extLst>
          </p:cNvPr>
          <p:cNvSpPr txBox="1"/>
          <p:nvPr/>
        </p:nvSpPr>
        <p:spPr>
          <a:xfrm>
            <a:off x="839788" y="699917"/>
            <a:ext cx="6097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b="1" dirty="0">
                <a:solidFill>
                  <a:srgbClr val="0072C6"/>
                </a:solidFill>
                <a:effectLst/>
                <a:latin typeface="Calibri"/>
                <a:cs typeface="Calibri"/>
              </a:rPr>
              <a:t>El ambiente externo es fuente de: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6C37BE-CBF4-4715-4686-8C36F8CE0885}"/>
              </a:ext>
            </a:extLst>
          </p:cNvPr>
          <p:cNvCxnSpPr>
            <a:cxnSpLocks/>
          </p:cNvCxnSpPr>
          <p:nvPr/>
        </p:nvCxnSpPr>
        <p:spPr>
          <a:xfrm>
            <a:off x="839788" y="6503709"/>
            <a:ext cx="10153109" cy="0"/>
          </a:xfrm>
          <a:prstGeom prst="line">
            <a:avLst/>
          </a:prstGeom>
          <a:ln w="12700">
            <a:solidFill>
              <a:srgbClr val="045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22B1106-DFCA-1C81-3405-77FCC1E03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448"/>
          <a:stretch/>
        </p:blipFill>
        <p:spPr>
          <a:xfrm>
            <a:off x="11206611" y="6182624"/>
            <a:ext cx="541372" cy="3780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116C8D-B8EF-0CB1-4CAE-72FBC16ED469}"/>
              </a:ext>
            </a:extLst>
          </p:cNvPr>
          <p:cNvSpPr txBox="1"/>
          <p:nvPr/>
        </p:nvSpPr>
        <p:spPr>
          <a:xfrm>
            <a:off x="660130" y="2395891"/>
            <a:ext cx="52562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lang="es-CL" sz="2800" b="1" dirty="0">
                <a:solidFill>
                  <a:srgbClr val="666666"/>
                </a:solidFill>
                <a:effectLst/>
                <a:latin typeface="Calibri"/>
                <a:cs typeface="Calibri"/>
              </a:rPr>
              <a:t>nspiración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666666"/>
                </a:solidFill>
                <a:effectLst/>
                <a:latin typeface="Calibri"/>
                <a:cs typeface="Calibri"/>
              </a:rPr>
              <a:t>Atajos (soluciones)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 err="1">
                <a:solidFill>
                  <a:srgbClr val="666666"/>
                </a:solidFill>
                <a:cs typeface="Calibri"/>
              </a:rPr>
              <a:t>Benchmarks</a:t>
            </a:r>
            <a:endParaRPr lang="es-CL" sz="2800" b="1" dirty="0">
              <a:solidFill>
                <a:srgbClr val="666666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666666"/>
                </a:solidFill>
                <a:effectLst/>
                <a:latin typeface="Calibri"/>
                <a:cs typeface="Calibri"/>
              </a:rPr>
              <a:t>Normas profesionales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666666"/>
                </a:solidFill>
                <a:latin typeface="Calibri"/>
                <a:cs typeface="Calibri"/>
              </a:rPr>
              <a:t>Cambio tecnológico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666666"/>
                </a:solidFill>
                <a:latin typeface="Calibri"/>
                <a:cs typeface="Calibri"/>
              </a:rPr>
              <a:t>Demandas sociales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rgbClr val="666666"/>
                </a:solidFill>
                <a:latin typeface="Calibri"/>
                <a:cs typeface="Calibri"/>
              </a:rPr>
              <a:t>Expectativas del sistema político</a:t>
            </a:r>
            <a:endParaRPr lang="es-CL" sz="2800" dirty="0">
              <a:latin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A7FDFE-5BE3-471E-D8D1-8B777A0D7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5" y="1174398"/>
            <a:ext cx="4740496" cy="47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B4A14F-6248-4FE9-2565-D60BC53763B6}"/>
              </a:ext>
            </a:extLst>
          </p:cNvPr>
          <p:cNvSpPr txBox="1"/>
          <p:nvPr/>
        </p:nvSpPr>
        <p:spPr>
          <a:xfrm>
            <a:off x="839788" y="275374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b="1" dirty="0">
                <a:solidFill>
                  <a:srgbClr val="0072C6"/>
                </a:solidFill>
                <a:effectLst/>
                <a:latin typeface="Calibri"/>
                <a:cs typeface="Calibri"/>
              </a:rPr>
              <a:t>Formas de isomorfismo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6C37BE-CBF4-4715-4686-8C36F8CE0885}"/>
              </a:ext>
            </a:extLst>
          </p:cNvPr>
          <p:cNvCxnSpPr>
            <a:cxnSpLocks/>
          </p:cNvCxnSpPr>
          <p:nvPr/>
        </p:nvCxnSpPr>
        <p:spPr>
          <a:xfrm>
            <a:off x="839788" y="6503709"/>
            <a:ext cx="10153109" cy="0"/>
          </a:xfrm>
          <a:prstGeom prst="line">
            <a:avLst/>
          </a:prstGeom>
          <a:ln w="12700">
            <a:solidFill>
              <a:srgbClr val="045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22B1106-DFCA-1C81-3405-77FCC1E03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448"/>
          <a:stretch/>
        </p:blipFill>
        <p:spPr>
          <a:xfrm>
            <a:off x="11206611" y="6182624"/>
            <a:ext cx="541372" cy="3780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116C8D-B8EF-0CB1-4CAE-72FBC16ED469}"/>
              </a:ext>
            </a:extLst>
          </p:cNvPr>
          <p:cNvSpPr txBox="1"/>
          <p:nvPr/>
        </p:nvSpPr>
        <p:spPr>
          <a:xfrm>
            <a:off x="660130" y="1459720"/>
            <a:ext cx="525621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Isomorfismo normativo:</a:t>
            </a:r>
            <a:r>
              <a:rPr lang="es-MX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 Se produce cuando las organizaciones </a:t>
            </a:r>
            <a:r>
              <a:rPr lang="es-MX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adoptan prácticas o estructuras similares debido a presiones sociales o normas compartidas.</a:t>
            </a:r>
            <a:r>
              <a:rPr lang="es-MX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 Por ejemplo, las universidades pueden seguir ciertos estándares académicos o éticos.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Isomorfismo coercitivo:</a:t>
            </a:r>
            <a:r>
              <a:rPr lang="es-MX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 Ocurre cuando las </a:t>
            </a:r>
            <a:r>
              <a:rPr lang="es-MX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organizaciones se ven obligadas a adoptar ciertas prácticas debido a regulaciones, leyes o presiones externas.</a:t>
            </a:r>
            <a:r>
              <a:rPr lang="es-MX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 Por ejemplo, las políticas gubernamentales pueden influir en la estructura organizativa de las instituciones educativas.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Isomorfismo mimético:</a:t>
            </a:r>
            <a:r>
              <a:rPr lang="es-MX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 Implica la</a:t>
            </a:r>
            <a:r>
              <a:rPr lang="es-MX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 imitación de prácticas exitosas de otras organizaciones</a:t>
            </a:r>
            <a:r>
              <a:rPr lang="es-MX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, incluso si no están directamente relacionadas. Por ejemplo, una universidad podría adoptar un modelo de gestión similar al de una empresa exitosa.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dirty="0">
              <a:latin typeface="Calibri"/>
              <a:cs typeface="Calibri"/>
            </a:endParaRPr>
          </a:p>
        </p:txBody>
      </p:sp>
      <p:sp>
        <p:nvSpPr>
          <p:cNvPr id="2" name="AutoShape 2" descr="isomorfismo en instituciones de educación superior. Imagen 4 de 4">
            <a:extLst>
              <a:ext uri="{FF2B5EF4-FFF2-40B4-BE49-F238E27FC236}">
                <a16:creationId xmlns:a16="http://schemas.microsoft.com/office/drawing/2014/main" id="{11965367-7A3F-8EFF-8336-F34C1EDEC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D3F27A-C7E6-6FE3-E425-E9D8A058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86" y="275374"/>
            <a:ext cx="2810441" cy="28104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9CDDE3-D2F5-68E2-E659-323A26307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099" y="3366697"/>
            <a:ext cx="3137012" cy="313701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7467BF0-9C0A-10B3-B109-EC6F29E9723C}"/>
              </a:ext>
            </a:extLst>
          </p:cNvPr>
          <p:cNvSpPr/>
          <p:nvPr/>
        </p:nvSpPr>
        <p:spPr>
          <a:xfrm>
            <a:off x="478971" y="2917371"/>
            <a:ext cx="5464629" cy="1578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7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1E99A-AF24-8232-E4F1-0F1D0FD1C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727" y="3429001"/>
            <a:ext cx="8675189" cy="1360714"/>
          </a:xfrm>
        </p:spPr>
        <p:txBody>
          <a:bodyPr>
            <a:normAutofit/>
          </a:bodyPr>
          <a:lstStyle/>
          <a:p>
            <a:pPr algn="l"/>
            <a:r>
              <a:rPr lang="es-CL" sz="6600" dirty="0">
                <a:solidFill>
                  <a:schemeClr val="bg1"/>
                </a:solidFill>
                <a:latin typeface="Calibri"/>
                <a:cs typeface="Calibri"/>
              </a:rPr>
              <a:t>2. Contexto normativo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45DBE1D-9536-E423-B01E-7B7E8C43A9C4}"/>
              </a:ext>
            </a:extLst>
          </p:cNvPr>
          <p:cNvCxnSpPr>
            <a:cxnSpLocks/>
          </p:cNvCxnSpPr>
          <p:nvPr/>
        </p:nvCxnSpPr>
        <p:spPr>
          <a:xfrm>
            <a:off x="839788" y="3631850"/>
            <a:ext cx="1351718" cy="0"/>
          </a:xfrm>
          <a:prstGeom prst="line">
            <a:avLst/>
          </a:prstGeom>
          <a:ln w="76200">
            <a:solidFill>
              <a:srgbClr val="009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4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B4A14F-6248-4FE9-2565-D60BC53763B6}"/>
              </a:ext>
            </a:extLst>
          </p:cNvPr>
          <p:cNvSpPr txBox="1"/>
          <p:nvPr/>
        </p:nvSpPr>
        <p:spPr>
          <a:xfrm>
            <a:off x="839788" y="368408"/>
            <a:ext cx="7378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4000" b="1" dirty="0">
                <a:solidFill>
                  <a:srgbClr val="0072C6"/>
                </a:solidFill>
                <a:effectLst/>
                <a:latin typeface="Calibri"/>
                <a:cs typeface="Calibri"/>
              </a:rPr>
              <a:t>Marco legal (art. 16 antiguo)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6C37BE-CBF4-4715-4686-8C36F8CE0885}"/>
              </a:ext>
            </a:extLst>
          </p:cNvPr>
          <p:cNvCxnSpPr>
            <a:cxnSpLocks/>
          </p:cNvCxnSpPr>
          <p:nvPr/>
        </p:nvCxnSpPr>
        <p:spPr>
          <a:xfrm>
            <a:off x="839788" y="6503709"/>
            <a:ext cx="10153109" cy="0"/>
          </a:xfrm>
          <a:prstGeom prst="line">
            <a:avLst/>
          </a:prstGeom>
          <a:ln w="12700">
            <a:solidFill>
              <a:srgbClr val="045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E50D3A3-F172-06E5-A9F4-6A5BB1DF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448"/>
          <a:stretch/>
        </p:blipFill>
        <p:spPr>
          <a:xfrm>
            <a:off x="11206611" y="6182624"/>
            <a:ext cx="541372" cy="3780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A56B29-E93C-D6FB-ECDE-F5D97B5C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24" y="1518971"/>
            <a:ext cx="10221751" cy="382005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B7F9EE1-9108-837D-F5E3-BB20D231B637}"/>
              </a:ext>
            </a:extLst>
          </p:cNvPr>
          <p:cNvCxnSpPr/>
          <p:nvPr/>
        </p:nvCxnSpPr>
        <p:spPr>
          <a:xfrm>
            <a:off x="1230086" y="4746171"/>
            <a:ext cx="97628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5DEEBC0-06BF-715E-F649-8DBA1DD14799}"/>
              </a:ext>
            </a:extLst>
          </p:cNvPr>
          <p:cNvCxnSpPr/>
          <p:nvPr/>
        </p:nvCxnSpPr>
        <p:spPr>
          <a:xfrm>
            <a:off x="1230082" y="5040081"/>
            <a:ext cx="97628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8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B4A14F-6248-4FE9-2565-D60BC53763B6}"/>
              </a:ext>
            </a:extLst>
          </p:cNvPr>
          <p:cNvSpPr txBox="1"/>
          <p:nvPr/>
        </p:nvSpPr>
        <p:spPr>
          <a:xfrm>
            <a:off x="839788" y="368408"/>
            <a:ext cx="7378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4000" b="1" dirty="0">
                <a:solidFill>
                  <a:srgbClr val="0072C6"/>
                </a:solidFill>
                <a:effectLst/>
                <a:latin typeface="Calibri"/>
                <a:cs typeface="Calibri"/>
              </a:rPr>
              <a:t>Marco legal (art. 16 nuevo)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6C37BE-CBF4-4715-4686-8C36F8CE0885}"/>
              </a:ext>
            </a:extLst>
          </p:cNvPr>
          <p:cNvCxnSpPr>
            <a:cxnSpLocks/>
          </p:cNvCxnSpPr>
          <p:nvPr/>
        </p:nvCxnSpPr>
        <p:spPr>
          <a:xfrm>
            <a:off x="839788" y="6503709"/>
            <a:ext cx="10153109" cy="0"/>
          </a:xfrm>
          <a:prstGeom prst="line">
            <a:avLst/>
          </a:prstGeom>
          <a:ln w="12700">
            <a:solidFill>
              <a:srgbClr val="045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E50D3A3-F172-06E5-A9F4-6A5BB1DF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448"/>
          <a:stretch/>
        </p:blipFill>
        <p:spPr>
          <a:xfrm>
            <a:off x="11206611" y="6182624"/>
            <a:ext cx="541372" cy="3780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B21011-1274-A36F-E07A-16784EFE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03" y="1090990"/>
            <a:ext cx="7204754" cy="30265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16A5D4-0680-FBAE-0CE2-B0BE6E28D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74" y="4006757"/>
            <a:ext cx="7324497" cy="2420750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6CE664A-68F4-8CB9-D9E0-361264193EF0}"/>
              </a:ext>
            </a:extLst>
          </p:cNvPr>
          <p:cNvCxnSpPr/>
          <p:nvPr/>
        </p:nvCxnSpPr>
        <p:spPr>
          <a:xfrm>
            <a:off x="3189514" y="2035629"/>
            <a:ext cx="53666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65D4CA6-B7E7-2B76-A0B4-4A8BE05A5091}"/>
              </a:ext>
            </a:extLst>
          </p:cNvPr>
          <p:cNvCxnSpPr>
            <a:cxnSpLocks/>
          </p:cNvCxnSpPr>
          <p:nvPr/>
        </p:nvCxnSpPr>
        <p:spPr>
          <a:xfrm>
            <a:off x="1730825" y="2449288"/>
            <a:ext cx="5812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5CF022D-1A56-EA21-4EC6-6B429F06B50A}"/>
              </a:ext>
            </a:extLst>
          </p:cNvPr>
          <p:cNvCxnSpPr>
            <a:cxnSpLocks/>
          </p:cNvCxnSpPr>
          <p:nvPr/>
        </p:nvCxnSpPr>
        <p:spPr>
          <a:xfrm>
            <a:off x="1730822" y="3766462"/>
            <a:ext cx="5812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7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6C37BE-CBF4-4715-4686-8C36F8CE0885}"/>
              </a:ext>
            </a:extLst>
          </p:cNvPr>
          <p:cNvCxnSpPr>
            <a:cxnSpLocks/>
          </p:cNvCxnSpPr>
          <p:nvPr/>
        </p:nvCxnSpPr>
        <p:spPr>
          <a:xfrm>
            <a:off x="839788" y="6503709"/>
            <a:ext cx="10153109" cy="0"/>
          </a:xfrm>
          <a:prstGeom prst="line">
            <a:avLst/>
          </a:prstGeom>
          <a:ln w="12700">
            <a:solidFill>
              <a:srgbClr val="045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C3F6E026-CFA4-C32A-7E90-38F179D3F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448"/>
          <a:stretch/>
        </p:blipFill>
        <p:spPr>
          <a:xfrm>
            <a:off x="11206611" y="6182624"/>
            <a:ext cx="541372" cy="3780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81A148-F1E6-435D-FAA2-A23232DB2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0" y="354290"/>
            <a:ext cx="3669729" cy="15322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4E2AC7A-5286-159C-D342-99DE073E0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4" y="2788371"/>
            <a:ext cx="11130411" cy="9578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1919D7-EEF8-5A6E-CDAB-67C9D94E2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94" y="4636264"/>
            <a:ext cx="10768577" cy="151022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53DDEBA-B13E-CEC5-81BE-560620EAF400}"/>
              </a:ext>
            </a:extLst>
          </p:cNvPr>
          <p:cNvSpPr txBox="1"/>
          <p:nvPr/>
        </p:nvSpPr>
        <p:spPr>
          <a:xfrm>
            <a:off x="3376870" y="1973998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p. 10</a:t>
            </a:r>
          </a:p>
        </p:txBody>
      </p:sp>
    </p:spTree>
    <p:extLst>
      <p:ext uri="{BB962C8B-B14F-4D97-AF65-F5344CB8AC3E}">
        <p14:creationId xmlns:p14="http://schemas.microsoft.com/office/powerpoint/2010/main" val="1029057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244437-ded4-4248-a717-a6f61c4a703b" xsi:nil="true"/>
    <lcf76f155ced4ddcb4097134ff3c332f xmlns="e35590a3-f223-4e25-a67f-5e66c5ef9c0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85D508E8776147AF6966FA0654384D" ma:contentTypeVersion="15" ma:contentTypeDescription="Crear nuevo documento." ma:contentTypeScope="" ma:versionID="d2c0e133d88e02ddfe601902065b63a5">
  <xsd:schema xmlns:xsd="http://www.w3.org/2001/XMLSchema" xmlns:xs="http://www.w3.org/2001/XMLSchema" xmlns:p="http://schemas.microsoft.com/office/2006/metadata/properties" xmlns:ns2="e35590a3-f223-4e25-a67f-5e66c5ef9c04" xmlns:ns3="e1244437-ded4-4248-a717-a6f61c4a703b" targetNamespace="http://schemas.microsoft.com/office/2006/metadata/properties" ma:root="true" ma:fieldsID="c38c995e77be1ba23b86d28b6e6cd31f" ns2:_="" ns3:_="">
    <xsd:import namespace="e35590a3-f223-4e25-a67f-5e66c5ef9c04"/>
    <xsd:import namespace="e1244437-ded4-4248-a717-a6f61c4a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590a3-f223-4e25-a67f-5e66c5ef9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f02ff351-f9a8-41a6-b5f7-73865b12e6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44437-ded4-4248-a717-a6f61c4a703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67da346-f285-4e62-b39f-fc7e460a520a}" ma:internalName="TaxCatchAll" ma:showField="CatchAllData" ma:web="e1244437-ded4-4248-a717-a6f61c4a7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0B39C-189D-4F62-BA34-018FA5B36B5D}">
  <ds:schemaRefs>
    <ds:schemaRef ds:uri="http://schemas.microsoft.com/office/2006/metadata/properties"/>
    <ds:schemaRef ds:uri="http://schemas.microsoft.com/office/infopath/2007/PartnerControls"/>
    <ds:schemaRef ds:uri="e1244437-ded4-4248-a717-a6f61c4a703b"/>
    <ds:schemaRef ds:uri="e35590a3-f223-4e25-a67f-5e66c5ef9c04"/>
  </ds:schemaRefs>
</ds:datastoreItem>
</file>

<file path=customXml/itemProps2.xml><?xml version="1.0" encoding="utf-8"?>
<ds:datastoreItem xmlns:ds="http://schemas.openxmlformats.org/officeDocument/2006/customXml" ds:itemID="{15173851-986B-4BA8-8F4A-659E84319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590a3-f223-4e25-a67f-5e66c5ef9c04"/>
    <ds:schemaRef ds:uri="e1244437-ded4-4248-a717-a6f61c4a7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0D9F8B-07F3-4B79-89CB-6179271F6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263</Words>
  <Application>Microsoft Office PowerPoint</Application>
  <PresentationFormat>Panorámica</PresentationFormat>
  <Paragraphs>32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Tema de Office</vt:lpstr>
      <vt:lpstr>Autorregulación vs.  regulación externa</vt:lpstr>
      <vt:lpstr>1. Contexto organizacional</vt:lpstr>
      <vt:lpstr>Presentación de PowerPoint</vt:lpstr>
      <vt:lpstr>Presentación de PowerPoint</vt:lpstr>
      <vt:lpstr>Presentación de PowerPoint</vt:lpstr>
      <vt:lpstr>2. Contexto normativo</vt:lpstr>
      <vt:lpstr>Presentación de PowerPoint</vt:lpstr>
      <vt:lpstr>Presentación de PowerPoint</vt:lpstr>
      <vt:lpstr>Presentación de PowerPoint</vt:lpstr>
      <vt:lpstr>3. Conclusiones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201800668</dc:creator>
  <cp:lastModifiedBy>Andrés Bernasconi</cp:lastModifiedBy>
  <cp:revision>51</cp:revision>
  <dcterms:created xsi:type="dcterms:W3CDTF">2023-12-01T13:03:39Z</dcterms:created>
  <dcterms:modified xsi:type="dcterms:W3CDTF">2024-06-30T21:54:00Z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0x0101004285D508E8776147AF6966FA0654384D</vt:lpwstr>
  </property>
</Properties>
</file>