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347" r:id="rId3"/>
    <p:sldId id="357" r:id="rId4"/>
    <p:sldId id="386" r:id="rId5"/>
    <p:sldId id="387" r:id="rId6"/>
    <p:sldId id="385" r:id="rId7"/>
    <p:sldId id="391" r:id="rId8"/>
    <p:sldId id="373" r:id="rId9"/>
    <p:sldId id="392" r:id="rId10"/>
    <p:sldId id="367" r:id="rId11"/>
    <p:sldId id="358" r:id="rId12"/>
    <p:sldId id="389" r:id="rId13"/>
    <p:sldId id="359" r:id="rId14"/>
    <p:sldId id="390" r:id="rId15"/>
    <p:sldId id="368" r:id="rId16"/>
    <p:sldId id="369" r:id="rId17"/>
    <p:sldId id="380" r:id="rId18"/>
    <p:sldId id="393" r:id="rId19"/>
    <p:sldId id="371" r:id="rId20"/>
    <p:sldId id="383" r:id="rId21"/>
    <p:sldId id="376" r:id="rId22"/>
    <p:sldId id="377" r:id="rId23"/>
    <p:sldId id="381" r:id="rId24"/>
    <p:sldId id="349" r:id="rId25"/>
    <p:sldId id="372" r:id="rId26"/>
    <p:sldId id="350" r:id="rId2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B1A5"/>
    <a:srgbClr val="F9D9CB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762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8A4AA0-332B-48E8-84B4-0497FDDB3F0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3B4253E7-2BF3-4440-A047-0ACC6407EC4C}">
      <dgm:prSet phldrT="[Texto]"/>
      <dgm:spPr/>
      <dgm:t>
        <a:bodyPr/>
        <a:lstStyle/>
        <a:p>
          <a:r>
            <a:rPr lang="es-MX" dirty="0"/>
            <a:t>Áreas del Conocimiento: 10 áreas utilizadas por </a:t>
          </a:r>
          <a:r>
            <a:rPr lang="es-MX" b="1" dirty="0"/>
            <a:t>SIES</a:t>
          </a:r>
          <a:endParaRPr lang="es-CL" b="1" dirty="0"/>
        </a:p>
      </dgm:t>
    </dgm:pt>
    <dgm:pt modelId="{48AFAC37-1A71-491A-A188-F9E05A0FC13C}" type="parTrans" cxnId="{C8329024-4183-419E-AC77-2488E7E55ED4}">
      <dgm:prSet/>
      <dgm:spPr/>
      <dgm:t>
        <a:bodyPr/>
        <a:lstStyle/>
        <a:p>
          <a:endParaRPr lang="es-CL"/>
        </a:p>
      </dgm:t>
    </dgm:pt>
    <dgm:pt modelId="{867241E2-1087-4ED5-8366-1A3A44C9A726}" type="sibTrans" cxnId="{C8329024-4183-419E-AC77-2488E7E55ED4}">
      <dgm:prSet/>
      <dgm:spPr/>
      <dgm:t>
        <a:bodyPr/>
        <a:lstStyle/>
        <a:p>
          <a:endParaRPr lang="es-CL"/>
        </a:p>
      </dgm:t>
    </dgm:pt>
    <dgm:pt modelId="{3F8EDAC2-3EB3-4897-BD7A-DDBC3810705F}">
      <dgm:prSet phldrT="[Texto]"/>
      <dgm:spPr/>
      <dgm:t>
        <a:bodyPr/>
        <a:lstStyle/>
        <a:p>
          <a:r>
            <a:rPr lang="es-MX" dirty="0"/>
            <a:t>Nivel formativo de pregrado: carreras </a:t>
          </a:r>
          <a:r>
            <a:rPr lang="es-MX" b="1" dirty="0"/>
            <a:t>técnico nivel superior, carreras profesionales y licenciaturas terminales</a:t>
          </a:r>
          <a:endParaRPr lang="es-CL" b="1" dirty="0"/>
        </a:p>
      </dgm:t>
    </dgm:pt>
    <dgm:pt modelId="{DC2791A2-4A0D-4D31-8548-B43944480EC8}" type="parTrans" cxnId="{7FB5484F-05C3-42B3-8AFA-8646C05F4E5D}">
      <dgm:prSet/>
      <dgm:spPr/>
      <dgm:t>
        <a:bodyPr/>
        <a:lstStyle/>
        <a:p>
          <a:endParaRPr lang="es-CL"/>
        </a:p>
      </dgm:t>
    </dgm:pt>
    <dgm:pt modelId="{435FD583-6917-473D-83B7-B8875A8F9F99}" type="sibTrans" cxnId="{7FB5484F-05C3-42B3-8AFA-8646C05F4E5D}">
      <dgm:prSet/>
      <dgm:spPr/>
      <dgm:t>
        <a:bodyPr/>
        <a:lstStyle/>
        <a:p>
          <a:endParaRPr lang="es-CL"/>
        </a:p>
      </dgm:t>
    </dgm:pt>
    <dgm:pt modelId="{F6DC97CA-A081-40C9-A723-CDA2C4BEBD8A}">
      <dgm:prSet phldrT="[Texto]"/>
      <dgm:spPr/>
      <dgm:t>
        <a:bodyPr/>
        <a:lstStyle/>
        <a:p>
          <a:r>
            <a:rPr lang="es-MX" dirty="0"/>
            <a:t>Nivel formativo de postgrado: </a:t>
          </a:r>
          <a:r>
            <a:rPr lang="es-MX" b="1" dirty="0"/>
            <a:t>magíster, doctorado, postítulo de especialidad médicas y odontológicas</a:t>
          </a:r>
          <a:endParaRPr lang="es-CL" b="1" dirty="0"/>
        </a:p>
      </dgm:t>
    </dgm:pt>
    <dgm:pt modelId="{E317244C-B171-4C51-9D85-4B50EC95AA9E}" type="parTrans" cxnId="{56712A11-D068-4C22-A9CA-1E7409278FB5}">
      <dgm:prSet/>
      <dgm:spPr/>
      <dgm:t>
        <a:bodyPr/>
        <a:lstStyle/>
        <a:p>
          <a:endParaRPr lang="es-CL"/>
        </a:p>
      </dgm:t>
    </dgm:pt>
    <dgm:pt modelId="{8E98A3A9-7D0A-4D18-8B22-4F0D4BC167C6}" type="sibTrans" cxnId="{56712A11-D068-4C22-A9CA-1E7409278FB5}">
      <dgm:prSet/>
      <dgm:spPr/>
      <dgm:t>
        <a:bodyPr/>
        <a:lstStyle/>
        <a:p>
          <a:endParaRPr lang="es-CL"/>
        </a:p>
      </dgm:t>
    </dgm:pt>
    <dgm:pt modelId="{D835AD4B-A189-49A3-8628-4F6D98EE2DE7}">
      <dgm:prSet phldrT="[Texto]"/>
      <dgm:spPr/>
      <dgm:t>
        <a:bodyPr/>
        <a:lstStyle/>
        <a:p>
          <a:r>
            <a:rPr lang="es-MX" dirty="0"/>
            <a:t>La IES podrá seleccionar adicionalmente una carrera o programa para su evaluación</a:t>
          </a:r>
          <a:endParaRPr lang="es-CL" dirty="0"/>
        </a:p>
      </dgm:t>
    </dgm:pt>
    <dgm:pt modelId="{02D90E07-D799-4F86-9CAE-337404232923}" type="parTrans" cxnId="{BDBA81A7-6590-486B-B8DB-C74977619076}">
      <dgm:prSet/>
      <dgm:spPr/>
      <dgm:t>
        <a:bodyPr/>
        <a:lstStyle/>
        <a:p>
          <a:endParaRPr lang="es-CL"/>
        </a:p>
      </dgm:t>
    </dgm:pt>
    <dgm:pt modelId="{1F33C74A-C93A-44FD-9C49-97A745A581F0}" type="sibTrans" cxnId="{BDBA81A7-6590-486B-B8DB-C74977619076}">
      <dgm:prSet/>
      <dgm:spPr/>
      <dgm:t>
        <a:bodyPr/>
        <a:lstStyle/>
        <a:p>
          <a:endParaRPr lang="es-CL"/>
        </a:p>
      </dgm:t>
    </dgm:pt>
    <dgm:pt modelId="{81B73FE0-316D-40DF-A81E-CB9B7CF62EA3}">
      <dgm:prSet phldrT="[Texto]"/>
      <dgm:spPr/>
      <dgm:t>
        <a:bodyPr/>
        <a:lstStyle/>
        <a:p>
          <a:r>
            <a:rPr lang="es-MX" dirty="0"/>
            <a:t>El número mínimo de la muestra podrá ser 1 y el número máximo sería de 11 carreras y programas </a:t>
          </a:r>
          <a:endParaRPr lang="es-CL" dirty="0"/>
        </a:p>
      </dgm:t>
    </dgm:pt>
    <dgm:pt modelId="{ED33A6CB-F795-42C6-9D04-596DB835C98B}" type="parTrans" cxnId="{6782153E-E57F-4656-AEC7-21B127A9DDBA}">
      <dgm:prSet/>
      <dgm:spPr/>
      <dgm:t>
        <a:bodyPr/>
        <a:lstStyle/>
        <a:p>
          <a:endParaRPr lang="es-CL"/>
        </a:p>
      </dgm:t>
    </dgm:pt>
    <dgm:pt modelId="{576BDAAC-2635-4E87-8639-CE6902A1AF67}" type="sibTrans" cxnId="{6782153E-E57F-4656-AEC7-21B127A9DDBA}">
      <dgm:prSet/>
      <dgm:spPr/>
      <dgm:t>
        <a:bodyPr/>
        <a:lstStyle/>
        <a:p>
          <a:endParaRPr lang="es-CL"/>
        </a:p>
      </dgm:t>
    </dgm:pt>
    <dgm:pt modelId="{FE576479-B4F8-4ED6-875A-62A46BDAB77C}">
      <dgm:prSet phldrT="[Texto]"/>
      <dgm:spPr/>
      <dgm:t>
        <a:bodyPr/>
        <a:lstStyle/>
        <a:p>
          <a:r>
            <a:rPr lang="es-MX" dirty="0"/>
            <a:t>La probabilidad de selección de cada carrera o programa que será parte de la muestra es </a:t>
          </a:r>
          <a:r>
            <a:rPr lang="es-MX" b="1" dirty="0"/>
            <a:t>equiprobable dentro de cada AC y nivel</a:t>
          </a:r>
          <a:endParaRPr lang="es-CL" b="1" dirty="0"/>
        </a:p>
      </dgm:t>
    </dgm:pt>
    <dgm:pt modelId="{7678145F-6969-449A-8D67-E09E8004F66E}" type="parTrans" cxnId="{5CBA953D-BB8F-4D22-B1B6-16B15919C328}">
      <dgm:prSet/>
      <dgm:spPr/>
      <dgm:t>
        <a:bodyPr/>
        <a:lstStyle/>
        <a:p>
          <a:endParaRPr lang="es-CL"/>
        </a:p>
      </dgm:t>
    </dgm:pt>
    <dgm:pt modelId="{31849F54-BDD5-4996-9497-DAC4304A6A7C}" type="sibTrans" cxnId="{5CBA953D-BB8F-4D22-B1B6-16B15919C328}">
      <dgm:prSet/>
      <dgm:spPr/>
      <dgm:t>
        <a:bodyPr/>
        <a:lstStyle/>
        <a:p>
          <a:endParaRPr lang="es-CL"/>
        </a:p>
      </dgm:t>
    </dgm:pt>
    <dgm:pt modelId="{8DAF35DE-A165-4A4F-BFF2-3A43C75C0569}">
      <dgm:prSet/>
      <dgm:spPr/>
      <dgm:t>
        <a:bodyPr/>
        <a:lstStyle/>
        <a:p>
          <a:r>
            <a:rPr lang="es-MX" dirty="0"/>
            <a:t>La fuente de información para IES FFAA, se podrá alimentar de bases de datos propias</a:t>
          </a:r>
          <a:endParaRPr lang="es-CL" dirty="0"/>
        </a:p>
      </dgm:t>
    </dgm:pt>
    <dgm:pt modelId="{E1BBC469-F573-4CA5-8E48-A5F1820FC337}" type="parTrans" cxnId="{58CE9915-BC3A-4B66-AFC8-3DFC1ED6F6DB}">
      <dgm:prSet/>
      <dgm:spPr/>
      <dgm:t>
        <a:bodyPr/>
        <a:lstStyle/>
        <a:p>
          <a:endParaRPr lang="es-CL"/>
        </a:p>
      </dgm:t>
    </dgm:pt>
    <dgm:pt modelId="{2C27FEEC-5FD0-44F6-9CAE-11FD34E9A38C}" type="sibTrans" cxnId="{58CE9915-BC3A-4B66-AFC8-3DFC1ED6F6DB}">
      <dgm:prSet/>
      <dgm:spPr/>
      <dgm:t>
        <a:bodyPr/>
        <a:lstStyle/>
        <a:p>
          <a:endParaRPr lang="es-CL"/>
        </a:p>
      </dgm:t>
    </dgm:pt>
    <dgm:pt modelId="{0D1D2BC2-73AB-4202-91CD-0EE9C16A652E}">
      <dgm:prSet/>
      <dgm:spPr/>
      <dgm:t>
        <a:bodyPr/>
        <a:lstStyle/>
        <a:p>
          <a:r>
            <a:rPr lang="es-MX" dirty="0"/>
            <a:t>La fuente de información corresponderá a las </a:t>
          </a:r>
          <a:r>
            <a:rPr lang="es-MX" b="1" dirty="0"/>
            <a:t>bases de datos de SIES de fecha más reciente y disponibles</a:t>
          </a:r>
          <a:endParaRPr lang="es-CL" b="1" dirty="0"/>
        </a:p>
      </dgm:t>
    </dgm:pt>
    <dgm:pt modelId="{8B2E0911-6F8D-45DE-B2DE-4876A9085425}" type="parTrans" cxnId="{E76C6AA1-56FE-49C0-9FE1-9F5D75834C02}">
      <dgm:prSet/>
      <dgm:spPr/>
      <dgm:t>
        <a:bodyPr/>
        <a:lstStyle/>
        <a:p>
          <a:endParaRPr lang="es-CL"/>
        </a:p>
      </dgm:t>
    </dgm:pt>
    <dgm:pt modelId="{CFA85239-EA0E-4022-8F6E-8288C1B75C1C}" type="sibTrans" cxnId="{E76C6AA1-56FE-49C0-9FE1-9F5D75834C02}">
      <dgm:prSet/>
      <dgm:spPr/>
      <dgm:t>
        <a:bodyPr/>
        <a:lstStyle/>
        <a:p>
          <a:endParaRPr lang="es-CL"/>
        </a:p>
      </dgm:t>
    </dgm:pt>
    <dgm:pt modelId="{13337F65-20C4-47C0-B587-23F02C2A2F98}">
      <dgm:prSet phldrT="[Texto]"/>
      <dgm:spPr/>
      <dgm:t>
        <a:bodyPr/>
        <a:lstStyle/>
        <a:p>
          <a:r>
            <a:rPr lang="es-MX" dirty="0"/>
            <a:t>La unidad de análisis será la carrera o programa seleccionado</a:t>
          </a:r>
          <a:endParaRPr lang="es-CL" dirty="0"/>
        </a:p>
      </dgm:t>
    </dgm:pt>
    <dgm:pt modelId="{9D4D7256-7E52-4AC5-A023-9394AE81EF71}" type="parTrans" cxnId="{8F5A1A8F-F023-4E2E-B455-01F4D92E3E47}">
      <dgm:prSet/>
      <dgm:spPr/>
      <dgm:t>
        <a:bodyPr/>
        <a:lstStyle/>
        <a:p>
          <a:endParaRPr lang="es-CL"/>
        </a:p>
      </dgm:t>
    </dgm:pt>
    <dgm:pt modelId="{343016C4-1B20-4CEE-92B6-3F2729482B0F}" type="sibTrans" cxnId="{8F5A1A8F-F023-4E2E-B455-01F4D92E3E47}">
      <dgm:prSet/>
      <dgm:spPr/>
      <dgm:t>
        <a:bodyPr/>
        <a:lstStyle/>
        <a:p>
          <a:endParaRPr lang="es-CL"/>
        </a:p>
      </dgm:t>
    </dgm:pt>
    <dgm:pt modelId="{3B3D4F2F-DE2E-4928-8CBB-2773FDC40B57}">
      <dgm:prSet phldrT="[Texto]"/>
      <dgm:spPr/>
      <dgm:t>
        <a:bodyPr/>
        <a:lstStyle/>
        <a:p>
          <a:r>
            <a:rPr lang="es-MX" b="1" dirty="0"/>
            <a:t>No se considerarán: carreras o programas de pregrado de plan común o bachilleratos</a:t>
          </a:r>
          <a:endParaRPr lang="es-CL" b="1" dirty="0"/>
        </a:p>
      </dgm:t>
    </dgm:pt>
    <dgm:pt modelId="{93626A1E-E53D-4A99-933C-12A920492589}" type="parTrans" cxnId="{83E388B1-6A0B-4F8A-8C75-F84506D852DC}">
      <dgm:prSet/>
      <dgm:spPr/>
      <dgm:t>
        <a:bodyPr/>
        <a:lstStyle/>
        <a:p>
          <a:endParaRPr lang="es-CL"/>
        </a:p>
      </dgm:t>
    </dgm:pt>
    <dgm:pt modelId="{79B9C2FA-8CDC-4D03-B536-8ECB5E739137}" type="sibTrans" cxnId="{83E388B1-6A0B-4F8A-8C75-F84506D852DC}">
      <dgm:prSet/>
      <dgm:spPr/>
      <dgm:t>
        <a:bodyPr/>
        <a:lstStyle/>
        <a:p>
          <a:endParaRPr lang="es-CL"/>
        </a:p>
      </dgm:t>
    </dgm:pt>
    <dgm:pt modelId="{14BB5FF8-FB9F-43A6-B742-96C0A0D0AF61}" type="pres">
      <dgm:prSet presAssocID="{138A4AA0-332B-48E8-84B4-0497FDDB3F0D}" presName="vert0" presStyleCnt="0">
        <dgm:presLayoutVars>
          <dgm:dir/>
          <dgm:animOne val="branch"/>
          <dgm:animLvl val="lvl"/>
        </dgm:presLayoutVars>
      </dgm:prSet>
      <dgm:spPr/>
    </dgm:pt>
    <dgm:pt modelId="{50F0F8A6-69B7-41CE-BF1F-418E088F5244}" type="pres">
      <dgm:prSet presAssocID="{3B4253E7-2BF3-4440-A047-0ACC6407EC4C}" presName="thickLine" presStyleLbl="alignNode1" presStyleIdx="0" presStyleCnt="10"/>
      <dgm:spPr/>
    </dgm:pt>
    <dgm:pt modelId="{7B83F282-5953-4AC4-B98A-3ABBC2B28712}" type="pres">
      <dgm:prSet presAssocID="{3B4253E7-2BF3-4440-A047-0ACC6407EC4C}" presName="horz1" presStyleCnt="0"/>
      <dgm:spPr/>
    </dgm:pt>
    <dgm:pt modelId="{8838F956-421F-4292-A9D2-8D2B36552202}" type="pres">
      <dgm:prSet presAssocID="{3B4253E7-2BF3-4440-A047-0ACC6407EC4C}" presName="tx1" presStyleLbl="revTx" presStyleIdx="0" presStyleCnt="10"/>
      <dgm:spPr/>
    </dgm:pt>
    <dgm:pt modelId="{8B472EC0-323E-4AEC-A7D6-46FADF7B6D0C}" type="pres">
      <dgm:prSet presAssocID="{3B4253E7-2BF3-4440-A047-0ACC6407EC4C}" presName="vert1" presStyleCnt="0"/>
      <dgm:spPr/>
    </dgm:pt>
    <dgm:pt modelId="{75AED02E-8F74-4503-B8CA-948BF91D379C}" type="pres">
      <dgm:prSet presAssocID="{3F8EDAC2-3EB3-4897-BD7A-DDBC3810705F}" presName="thickLine" presStyleLbl="alignNode1" presStyleIdx="1" presStyleCnt="10"/>
      <dgm:spPr/>
    </dgm:pt>
    <dgm:pt modelId="{4359B59C-A15E-407E-BC78-EE84AF41AC73}" type="pres">
      <dgm:prSet presAssocID="{3F8EDAC2-3EB3-4897-BD7A-DDBC3810705F}" presName="horz1" presStyleCnt="0"/>
      <dgm:spPr/>
    </dgm:pt>
    <dgm:pt modelId="{26E3D5D3-08D0-4C67-9432-821422D23706}" type="pres">
      <dgm:prSet presAssocID="{3F8EDAC2-3EB3-4897-BD7A-DDBC3810705F}" presName="tx1" presStyleLbl="revTx" presStyleIdx="1" presStyleCnt="10"/>
      <dgm:spPr/>
    </dgm:pt>
    <dgm:pt modelId="{017AD96B-4E4F-45E9-A84E-8512ACE41232}" type="pres">
      <dgm:prSet presAssocID="{3F8EDAC2-3EB3-4897-BD7A-DDBC3810705F}" presName="vert1" presStyleCnt="0"/>
      <dgm:spPr/>
    </dgm:pt>
    <dgm:pt modelId="{57A17F18-FCEB-4277-BF96-E60F682E9E36}" type="pres">
      <dgm:prSet presAssocID="{F6DC97CA-A081-40C9-A723-CDA2C4BEBD8A}" presName="thickLine" presStyleLbl="alignNode1" presStyleIdx="2" presStyleCnt="10"/>
      <dgm:spPr/>
    </dgm:pt>
    <dgm:pt modelId="{441871D0-A4A7-4DA3-AC56-86B6EBE474F1}" type="pres">
      <dgm:prSet presAssocID="{F6DC97CA-A081-40C9-A723-CDA2C4BEBD8A}" presName="horz1" presStyleCnt="0"/>
      <dgm:spPr/>
    </dgm:pt>
    <dgm:pt modelId="{E5257CFF-879E-493D-9052-39E591E08596}" type="pres">
      <dgm:prSet presAssocID="{F6DC97CA-A081-40C9-A723-CDA2C4BEBD8A}" presName="tx1" presStyleLbl="revTx" presStyleIdx="2" presStyleCnt="10"/>
      <dgm:spPr/>
    </dgm:pt>
    <dgm:pt modelId="{5FEF4AE9-8CF0-4E42-8B1A-DF61D41FC060}" type="pres">
      <dgm:prSet presAssocID="{F6DC97CA-A081-40C9-A723-CDA2C4BEBD8A}" presName="vert1" presStyleCnt="0"/>
      <dgm:spPr/>
    </dgm:pt>
    <dgm:pt modelId="{7ECA5585-79E6-41ED-92AC-AA3C39462D63}" type="pres">
      <dgm:prSet presAssocID="{3B3D4F2F-DE2E-4928-8CBB-2773FDC40B57}" presName="thickLine" presStyleLbl="alignNode1" presStyleIdx="3" presStyleCnt="10"/>
      <dgm:spPr/>
    </dgm:pt>
    <dgm:pt modelId="{7A9E9FA1-937A-4FE5-A849-976CE5D8F80F}" type="pres">
      <dgm:prSet presAssocID="{3B3D4F2F-DE2E-4928-8CBB-2773FDC40B57}" presName="horz1" presStyleCnt="0"/>
      <dgm:spPr/>
    </dgm:pt>
    <dgm:pt modelId="{987D9FFA-755D-4BD1-85A2-ED2C8525CEB6}" type="pres">
      <dgm:prSet presAssocID="{3B3D4F2F-DE2E-4928-8CBB-2773FDC40B57}" presName="tx1" presStyleLbl="revTx" presStyleIdx="3" presStyleCnt="10"/>
      <dgm:spPr/>
    </dgm:pt>
    <dgm:pt modelId="{492C8BE2-0649-4C92-AB45-1A475D58BB7A}" type="pres">
      <dgm:prSet presAssocID="{3B3D4F2F-DE2E-4928-8CBB-2773FDC40B57}" presName="vert1" presStyleCnt="0"/>
      <dgm:spPr/>
    </dgm:pt>
    <dgm:pt modelId="{F11C9859-38AB-4725-9D96-2EA83526D2B0}" type="pres">
      <dgm:prSet presAssocID="{D835AD4B-A189-49A3-8628-4F6D98EE2DE7}" presName="thickLine" presStyleLbl="alignNode1" presStyleIdx="4" presStyleCnt="10"/>
      <dgm:spPr/>
    </dgm:pt>
    <dgm:pt modelId="{EE4F04D9-21E4-4957-8AFC-90F0319DC9C8}" type="pres">
      <dgm:prSet presAssocID="{D835AD4B-A189-49A3-8628-4F6D98EE2DE7}" presName="horz1" presStyleCnt="0"/>
      <dgm:spPr/>
    </dgm:pt>
    <dgm:pt modelId="{E15232A3-37D0-4253-9C5C-003DE6593423}" type="pres">
      <dgm:prSet presAssocID="{D835AD4B-A189-49A3-8628-4F6D98EE2DE7}" presName="tx1" presStyleLbl="revTx" presStyleIdx="4" presStyleCnt="10"/>
      <dgm:spPr/>
    </dgm:pt>
    <dgm:pt modelId="{CF4E14AC-ABE9-4E47-9F36-A5ED5330742C}" type="pres">
      <dgm:prSet presAssocID="{D835AD4B-A189-49A3-8628-4F6D98EE2DE7}" presName="vert1" presStyleCnt="0"/>
      <dgm:spPr/>
    </dgm:pt>
    <dgm:pt modelId="{7A9A3E1A-44ED-48B0-91F1-CE7677483558}" type="pres">
      <dgm:prSet presAssocID="{81B73FE0-316D-40DF-A81E-CB9B7CF62EA3}" presName="thickLine" presStyleLbl="alignNode1" presStyleIdx="5" presStyleCnt="10"/>
      <dgm:spPr/>
    </dgm:pt>
    <dgm:pt modelId="{D651A8D9-1C86-482D-B343-FA5E5C334953}" type="pres">
      <dgm:prSet presAssocID="{81B73FE0-316D-40DF-A81E-CB9B7CF62EA3}" presName="horz1" presStyleCnt="0"/>
      <dgm:spPr/>
    </dgm:pt>
    <dgm:pt modelId="{5776773C-2168-4278-A694-3419F78381CE}" type="pres">
      <dgm:prSet presAssocID="{81B73FE0-316D-40DF-A81E-CB9B7CF62EA3}" presName="tx1" presStyleLbl="revTx" presStyleIdx="5" presStyleCnt="10"/>
      <dgm:spPr/>
    </dgm:pt>
    <dgm:pt modelId="{AEF982B3-53FD-4D8C-9DBC-D78B57CBCBEC}" type="pres">
      <dgm:prSet presAssocID="{81B73FE0-316D-40DF-A81E-CB9B7CF62EA3}" presName="vert1" presStyleCnt="0"/>
      <dgm:spPr/>
    </dgm:pt>
    <dgm:pt modelId="{0BE697FA-D4C2-46BA-9FB4-66241C9785F1}" type="pres">
      <dgm:prSet presAssocID="{FE576479-B4F8-4ED6-875A-62A46BDAB77C}" presName="thickLine" presStyleLbl="alignNode1" presStyleIdx="6" presStyleCnt="10"/>
      <dgm:spPr/>
    </dgm:pt>
    <dgm:pt modelId="{1F6722FE-1B20-4FD4-A6BC-50003B45437E}" type="pres">
      <dgm:prSet presAssocID="{FE576479-B4F8-4ED6-875A-62A46BDAB77C}" presName="horz1" presStyleCnt="0"/>
      <dgm:spPr/>
    </dgm:pt>
    <dgm:pt modelId="{8574C46E-EDD9-43C8-AA92-056FDF2931AB}" type="pres">
      <dgm:prSet presAssocID="{FE576479-B4F8-4ED6-875A-62A46BDAB77C}" presName="tx1" presStyleLbl="revTx" presStyleIdx="6" presStyleCnt="10"/>
      <dgm:spPr/>
    </dgm:pt>
    <dgm:pt modelId="{AD8F47BB-CAC7-49FC-817B-7450642CBDE9}" type="pres">
      <dgm:prSet presAssocID="{FE576479-B4F8-4ED6-875A-62A46BDAB77C}" presName="vert1" presStyleCnt="0"/>
      <dgm:spPr/>
    </dgm:pt>
    <dgm:pt modelId="{7E65367B-A2E7-4B0A-B546-15A2AE796833}" type="pres">
      <dgm:prSet presAssocID="{13337F65-20C4-47C0-B587-23F02C2A2F98}" presName="thickLine" presStyleLbl="alignNode1" presStyleIdx="7" presStyleCnt="10"/>
      <dgm:spPr/>
    </dgm:pt>
    <dgm:pt modelId="{17C5F671-9850-421B-BCA5-B34C12273C0D}" type="pres">
      <dgm:prSet presAssocID="{13337F65-20C4-47C0-B587-23F02C2A2F98}" presName="horz1" presStyleCnt="0"/>
      <dgm:spPr/>
    </dgm:pt>
    <dgm:pt modelId="{826FB4BD-7B9F-489B-B2D2-556B391B9E50}" type="pres">
      <dgm:prSet presAssocID="{13337F65-20C4-47C0-B587-23F02C2A2F98}" presName="tx1" presStyleLbl="revTx" presStyleIdx="7" presStyleCnt="10"/>
      <dgm:spPr/>
    </dgm:pt>
    <dgm:pt modelId="{109F3824-618B-4464-BC82-9221AA8390E4}" type="pres">
      <dgm:prSet presAssocID="{13337F65-20C4-47C0-B587-23F02C2A2F98}" presName="vert1" presStyleCnt="0"/>
      <dgm:spPr/>
    </dgm:pt>
    <dgm:pt modelId="{2DAC92B4-93CB-42AE-9CCE-A5D687D5618D}" type="pres">
      <dgm:prSet presAssocID="{0D1D2BC2-73AB-4202-91CD-0EE9C16A652E}" presName="thickLine" presStyleLbl="alignNode1" presStyleIdx="8" presStyleCnt="10"/>
      <dgm:spPr/>
    </dgm:pt>
    <dgm:pt modelId="{1F5228E2-5BE4-4C64-93D0-F21890F4C040}" type="pres">
      <dgm:prSet presAssocID="{0D1D2BC2-73AB-4202-91CD-0EE9C16A652E}" presName="horz1" presStyleCnt="0"/>
      <dgm:spPr/>
    </dgm:pt>
    <dgm:pt modelId="{D1A00A25-7256-42D9-BA0E-97CC0B230234}" type="pres">
      <dgm:prSet presAssocID="{0D1D2BC2-73AB-4202-91CD-0EE9C16A652E}" presName="tx1" presStyleLbl="revTx" presStyleIdx="8" presStyleCnt="10"/>
      <dgm:spPr/>
    </dgm:pt>
    <dgm:pt modelId="{BF49CC05-0795-470E-ADCA-E505018661C6}" type="pres">
      <dgm:prSet presAssocID="{0D1D2BC2-73AB-4202-91CD-0EE9C16A652E}" presName="vert1" presStyleCnt="0"/>
      <dgm:spPr/>
    </dgm:pt>
    <dgm:pt modelId="{3410A2E4-78C9-425E-BE1B-A977334B8E91}" type="pres">
      <dgm:prSet presAssocID="{8DAF35DE-A165-4A4F-BFF2-3A43C75C0569}" presName="thickLine" presStyleLbl="alignNode1" presStyleIdx="9" presStyleCnt="10"/>
      <dgm:spPr/>
    </dgm:pt>
    <dgm:pt modelId="{20B637A8-187E-4CC9-8833-083316621C03}" type="pres">
      <dgm:prSet presAssocID="{8DAF35DE-A165-4A4F-BFF2-3A43C75C0569}" presName="horz1" presStyleCnt="0"/>
      <dgm:spPr/>
    </dgm:pt>
    <dgm:pt modelId="{37DE99F3-D83E-4A25-A48D-E0F55031C035}" type="pres">
      <dgm:prSet presAssocID="{8DAF35DE-A165-4A4F-BFF2-3A43C75C0569}" presName="tx1" presStyleLbl="revTx" presStyleIdx="9" presStyleCnt="10"/>
      <dgm:spPr/>
    </dgm:pt>
    <dgm:pt modelId="{D0BC296E-4B04-4EBB-BC61-0B543DF92B9A}" type="pres">
      <dgm:prSet presAssocID="{8DAF35DE-A165-4A4F-BFF2-3A43C75C0569}" presName="vert1" presStyleCnt="0"/>
      <dgm:spPr/>
    </dgm:pt>
  </dgm:ptLst>
  <dgm:cxnLst>
    <dgm:cxn modelId="{AE607505-1747-47A5-931C-D11CE8FE9AA0}" type="presOf" srcId="{FE576479-B4F8-4ED6-875A-62A46BDAB77C}" destId="{8574C46E-EDD9-43C8-AA92-056FDF2931AB}" srcOrd="0" destOrd="0" presId="urn:microsoft.com/office/officeart/2008/layout/LinedList"/>
    <dgm:cxn modelId="{56712A11-D068-4C22-A9CA-1E7409278FB5}" srcId="{138A4AA0-332B-48E8-84B4-0497FDDB3F0D}" destId="{F6DC97CA-A081-40C9-A723-CDA2C4BEBD8A}" srcOrd="2" destOrd="0" parTransId="{E317244C-B171-4C51-9D85-4B50EC95AA9E}" sibTransId="{8E98A3A9-7D0A-4D18-8B22-4F0D4BC167C6}"/>
    <dgm:cxn modelId="{58CE9915-BC3A-4B66-AFC8-3DFC1ED6F6DB}" srcId="{138A4AA0-332B-48E8-84B4-0497FDDB3F0D}" destId="{8DAF35DE-A165-4A4F-BFF2-3A43C75C0569}" srcOrd="9" destOrd="0" parTransId="{E1BBC469-F573-4CA5-8E48-A5F1820FC337}" sibTransId="{2C27FEEC-5FD0-44F6-9CAE-11FD34E9A38C}"/>
    <dgm:cxn modelId="{C8329024-4183-419E-AC77-2488E7E55ED4}" srcId="{138A4AA0-332B-48E8-84B4-0497FDDB3F0D}" destId="{3B4253E7-2BF3-4440-A047-0ACC6407EC4C}" srcOrd="0" destOrd="0" parTransId="{48AFAC37-1A71-491A-A188-F9E05A0FC13C}" sibTransId="{867241E2-1087-4ED5-8366-1A3A44C9A726}"/>
    <dgm:cxn modelId="{00133938-A20C-4366-A8A5-E3183BD47200}" type="presOf" srcId="{8DAF35DE-A165-4A4F-BFF2-3A43C75C0569}" destId="{37DE99F3-D83E-4A25-A48D-E0F55031C035}" srcOrd="0" destOrd="0" presId="urn:microsoft.com/office/officeart/2008/layout/LinedList"/>
    <dgm:cxn modelId="{64EB4C3D-CF13-416C-BB91-C90C0C6826DC}" type="presOf" srcId="{138A4AA0-332B-48E8-84B4-0497FDDB3F0D}" destId="{14BB5FF8-FB9F-43A6-B742-96C0A0D0AF61}" srcOrd="0" destOrd="0" presId="urn:microsoft.com/office/officeart/2008/layout/LinedList"/>
    <dgm:cxn modelId="{5CBA953D-BB8F-4D22-B1B6-16B15919C328}" srcId="{138A4AA0-332B-48E8-84B4-0497FDDB3F0D}" destId="{FE576479-B4F8-4ED6-875A-62A46BDAB77C}" srcOrd="6" destOrd="0" parTransId="{7678145F-6969-449A-8D67-E09E8004F66E}" sibTransId="{31849F54-BDD5-4996-9497-DAC4304A6A7C}"/>
    <dgm:cxn modelId="{6782153E-E57F-4656-AEC7-21B127A9DDBA}" srcId="{138A4AA0-332B-48E8-84B4-0497FDDB3F0D}" destId="{81B73FE0-316D-40DF-A81E-CB9B7CF62EA3}" srcOrd="5" destOrd="0" parTransId="{ED33A6CB-F795-42C6-9D04-596DB835C98B}" sibTransId="{576BDAAC-2635-4E87-8639-CE6902A1AF67}"/>
    <dgm:cxn modelId="{45ACF249-1AE0-43AA-A687-E662C77AA15D}" type="presOf" srcId="{81B73FE0-316D-40DF-A81E-CB9B7CF62EA3}" destId="{5776773C-2168-4278-A694-3419F78381CE}" srcOrd="0" destOrd="0" presId="urn:microsoft.com/office/officeart/2008/layout/LinedList"/>
    <dgm:cxn modelId="{86AF074C-68DC-4F36-A012-98D46462B940}" type="presOf" srcId="{F6DC97CA-A081-40C9-A723-CDA2C4BEBD8A}" destId="{E5257CFF-879E-493D-9052-39E591E08596}" srcOrd="0" destOrd="0" presId="urn:microsoft.com/office/officeart/2008/layout/LinedList"/>
    <dgm:cxn modelId="{7FB5484F-05C3-42B3-8AFA-8646C05F4E5D}" srcId="{138A4AA0-332B-48E8-84B4-0497FDDB3F0D}" destId="{3F8EDAC2-3EB3-4897-BD7A-DDBC3810705F}" srcOrd="1" destOrd="0" parTransId="{DC2791A2-4A0D-4D31-8548-B43944480EC8}" sibTransId="{435FD583-6917-473D-83B7-B8875A8F9F99}"/>
    <dgm:cxn modelId="{5D7BB270-2BF5-468B-812D-C48C817F0CE7}" type="presOf" srcId="{3B4253E7-2BF3-4440-A047-0ACC6407EC4C}" destId="{8838F956-421F-4292-A9D2-8D2B36552202}" srcOrd="0" destOrd="0" presId="urn:microsoft.com/office/officeart/2008/layout/LinedList"/>
    <dgm:cxn modelId="{8F5A1A8F-F023-4E2E-B455-01F4D92E3E47}" srcId="{138A4AA0-332B-48E8-84B4-0497FDDB3F0D}" destId="{13337F65-20C4-47C0-B587-23F02C2A2F98}" srcOrd="7" destOrd="0" parTransId="{9D4D7256-7E52-4AC5-A023-9394AE81EF71}" sibTransId="{343016C4-1B20-4CEE-92B6-3F2729482B0F}"/>
    <dgm:cxn modelId="{F6BD4B9B-6092-4F3F-80D7-79E4CA0BB83E}" type="presOf" srcId="{3F8EDAC2-3EB3-4897-BD7A-DDBC3810705F}" destId="{26E3D5D3-08D0-4C67-9432-821422D23706}" srcOrd="0" destOrd="0" presId="urn:microsoft.com/office/officeart/2008/layout/LinedList"/>
    <dgm:cxn modelId="{E76C6AA1-56FE-49C0-9FE1-9F5D75834C02}" srcId="{138A4AA0-332B-48E8-84B4-0497FDDB3F0D}" destId="{0D1D2BC2-73AB-4202-91CD-0EE9C16A652E}" srcOrd="8" destOrd="0" parTransId="{8B2E0911-6F8D-45DE-B2DE-4876A9085425}" sibTransId="{CFA85239-EA0E-4022-8F6E-8288C1B75C1C}"/>
    <dgm:cxn modelId="{C86162A3-4EF6-4B2B-8D88-98DC833A2DAC}" type="presOf" srcId="{D835AD4B-A189-49A3-8628-4F6D98EE2DE7}" destId="{E15232A3-37D0-4253-9C5C-003DE6593423}" srcOrd="0" destOrd="0" presId="urn:microsoft.com/office/officeart/2008/layout/LinedList"/>
    <dgm:cxn modelId="{BDBA81A7-6590-486B-B8DB-C74977619076}" srcId="{138A4AA0-332B-48E8-84B4-0497FDDB3F0D}" destId="{D835AD4B-A189-49A3-8628-4F6D98EE2DE7}" srcOrd="4" destOrd="0" parTransId="{02D90E07-D799-4F86-9CAE-337404232923}" sibTransId="{1F33C74A-C93A-44FD-9C49-97A745A581F0}"/>
    <dgm:cxn modelId="{3350C4AA-4463-4DE5-8D35-69B5DC4B1DDE}" type="presOf" srcId="{0D1D2BC2-73AB-4202-91CD-0EE9C16A652E}" destId="{D1A00A25-7256-42D9-BA0E-97CC0B230234}" srcOrd="0" destOrd="0" presId="urn:microsoft.com/office/officeart/2008/layout/LinedList"/>
    <dgm:cxn modelId="{83E388B1-6A0B-4F8A-8C75-F84506D852DC}" srcId="{138A4AA0-332B-48E8-84B4-0497FDDB3F0D}" destId="{3B3D4F2F-DE2E-4928-8CBB-2773FDC40B57}" srcOrd="3" destOrd="0" parTransId="{93626A1E-E53D-4A99-933C-12A920492589}" sibTransId="{79B9C2FA-8CDC-4D03-B536-8ECB5E739137}"/>
    <dgm:cxn modelId="{E9AFA6BA-F6DF-40B4-8125-63C3959272BB}" type="presOf" srcId="{13337F65-20C4-47C0-B587-23F02C2A2F98}" destId="{826FB4BD-7B9F-489B-B2D2-556B391B9E50}" srcOrd="0" destOrd="0" presId="urn:microsoft.com/office/officeart/2008/layout/LinedList"/>
    <dgm:cxn modelId="{CF68C9F5-C14B-4D01-9197-E5A6F62C3886}" type="presOf" srcId="{3B3D4F2F-DE2E-4928-8CBB-2773FDC40B57}" destId="{987D9FFA-755D-4BD1-85A2-ED2C8525CEB6}" srcOrd="0" destOrd="0" presId="urn:microsoft.com/office/officeart/2008/layout/LinedList"/>
    <dgm:cxn modelId="{4A1104D9-28AC-433A-87B0-2E0A02DDB671}" type="presParOf" srcId="{14BB5FF8-FB9F-43A6-B742-96C0A0D0AF61}" destId="{50F0F8A6-69B7-41CE-BF1F-418E088F5244}" srcOrd="0" destOrd="0" presId="urn:microsoft.com/office/officeart/2008/layout/LinedList"/>
    <dgm:cxn modelId="{F39EEF2F-EF9B-4904-AC92-4C6F21854F10}" type="presParOf" srcId="{14BB5FF8-FB9F-43A6-B742-96C0A0D0AF61}" destId="{7B83F282-5953-4AC4-B98A-3ABBC2B28712}" srcOrd="1" destOrd="0" presId="urn:microsoft.com/office/officeart/2008/layout/LinedList"/>
    <dgm:cxn modelId="{C73C5FE4-3E47-47A5-A91B-554AAB5C2535}" type="presParOf" srcId="{7B83F282-5953-4AC4-B98A-3ABBC2B28712}" destId="{8838F956-421F-4292-A9D2-8D2B36552202}" srcOrd="0" destOrd="0" presId="urn:microsoft.com/office/officeart/2008/layout/LinedList"/>
    <dgm:cxn modelId="{5E87C80D-7407-4FA8-AF07-7DBE9A10FA06}" type="presParOf" srcId="{7B83F282-5953-4AC4-B98A-3ABBC2B28712}" destId="{8B472EC0-323E-4AEC-A7D6-46FADF7B6D0C}" srcOrd="1" destOrd="0" presId="urn:microsoft.com/office/officeart/2008/layout/LinedList"/>
    <dgm:cxn modelId="{969926FE-6FB5-4481-8CA5-2B0D89C629CC}" type="presParOf" srcId="{14BB5FF8-FB9F-43A6-B742-96C0A0D0AF61}" destId="{75AED02E-8F74-4503-B8CA-948BF91D379C}" srcOrd="2" destOrd="0" presId="urn:microsoft.com/office/officeart/2008/layout/LinedList"/>
    <dgm:cxn modelId="{0238C0B5-1E99-46CF-8244-613E8ED1BF9B}" type="presParOf" srcId="{14BB5FF8-FB9F-43A6-B742-96C0A0D0AF61}" destId="{4359B59C-A15E-407E-BC78-EE84AF41AC73}" srcOrd="3" destOrd="0" presId="urn:microsoft.com/office/officeart/2008/layout/LinedList"/>
    <dgm:cxn modelId="{B5F5A11E-D29E-4417-9935-94509F263BD9}" type="presParOf" srcId="{4359B59C-A15E-407E-BC78-EE84AF41AC73}" destId="{26E3D5D3-08D0-4C67-9432-821422D23706}" srcOrd="0" destOrd="0" presId="urn:microsoft.com/office/officeart/2008/layout/LinedList"/>
    <dgm:cxn modelId="{A86C19AB-DDE5-4190-BBEB-F0D86F4527B2}" type="presParOf" srcId="{4359B59C-A15E-407E-BC78-EE84AF41AC73}" destId="{017AD96B-4E4F-45E9-A84E-8512ACE41232}" srcOrd="1" destOrd="0" presId="urn:microsoft.com/office/officeart/2008/layout/LinedList"/>
    <dgm:cxn modelId="{1010D7B4-474D-4931-ADB5-A46EBF0BB5D4}" type="presParOf" srcId="{14BB5FF8-FB9F-43A6-B742-96C0A0D0AF61}" destId="{57A17F18-FCEB-4277-BF96-E60F682E9E36}" srcOrd="4" destOrd="0" presId="urn:microsoft.com/office/officeart/2008/layout/LinedList"/>
    <dgm:cxn modelId="{555AB5EE-D291-4464-A24B-EC000811A75C}" type="presParOf" srcId="{14BB5FF8-FB9F-43A6-B742-96C0A0D0AF61}" destId="{441871D0-A4A7-4DA3-AC56-86B6EBE474F1}" srcOrd="5" destOrd="0" presId="urn:microsoft.com/office/officeart/2008/layout/LinedList"/>
    <dgm:cxn modelId="{9F9972DC-D2E9-4D71-96CC-CBC0C622D0C7}" type="presParOf" srcId="{441871D0-A4A7-4DA3-AC56-86B6EBE474F1}" destId="{E5257CFF-879E-493D-9052-39E591E08596}" srcOrd="0" destOrd="0" presId="urn:microsoft.com/office/officeart/2008/layout/LinedList"/>
    <dgm:cxn modelId="{C39C1D55-A536-46EC-8B53-E060C6BD51A2}" type="presParOf" srcId="{441871D0-A4A7-4DA3-AC56-86B6EBE474F1}" destId="{5FEF4AE9-8CF0-4E42-8B1A-DF61D41FC060}" srcOrd="1" destOrd="0" presId="urn:microsoft.com/office/officeart/2008/layout/LinedList"/>
    <dgm:cxn modelId="{D21742F9-4908-4B60-80C7-99D71D25DDD7}" type="presParOf" srcId="{14BB5FF8-FB9F-43A6-B742-96C0A0D0AF61}" destId="{7ECA5585-79E6-41ED-92AC-AA3C39462D63}" srcOrd="6" destOrd="0" presId="urn:microsoft.com/office/officeart/2008/layout/LinedList"/>
    <dgm:cxn modelId="{04AAA3C3-F339-4B42-B510-DE27FA4A0549}" type="presParOf" srcId="{14BB5FF8-FB9F-43A6-B742-96C0A0D0AF61}" destId="{7A9E9FA1-937A-4FE5-A849-976CE5D8F80F}" srcOrd="7" destOrd="0" presId="urn:microsoft.com/office/officeart/2008/layout/LinedList"/>
    <dgm:cxn modelId="{B0584E47-8BE7-4D19-BE15-0E87A2DD75F2}" type="presParOf" srcId="{7A9E9FA1-937A-4FE5-A849-976CE5D8F80F}" destId="{987D9FFA-755D-4BD1-85A2-ED2C8525CEB6}" srcOrd="0" destOrd="0" presId="urn:microsoft.com/office/officeart/2008/layout/LinedList"/>
    <dgm:cxn modelId="{B475AE26-AEAA-4763-9364-6CAE5FB5BF8C}" type="presParOf" srcId="{7A9E9FA1-937A-4FE5-A849-976CE5D8F80F}" destId="{492C8BE2-0649-4C92-AB45-1A475D58BB7A}" srcOrd="1" destOrd="0" presId="urn:microsoft.com/office/officeart/2008/layout/LinedList"/>
    <dgm:cxn modelId="{43136E1B-F8B5-4F3A-A236-FEB9711155B6}" type="presParOf" srcId="{14BB5FF8-FB9F-43A6-B742-96C0A0D0AF61}" destId="{F11C9859-38AB-4725-9D96-2EA83526D2B0}" srcOrd="8" destOrd="0" presId="urn:microsoft.com/office/officeart/2008/layout/LinedList"/>
    <dgm:cxn modelId="{66A48ED4-0D9C-4EC8-8FDC-95A9450B4476}" type="presParOf" srcId="{14BB5FF8-FB9F-43A6-B742-96C0A0D0AF61}" destId="{EE4F04D9-21E4-4957-8AFC-90F0319DC9C8}" srcOrd="9" destOrd="0" presId="urn:microsoft.com/office/officeart/2008/layout/LinedList"/>
    <dgm:cxn modelId="{A1DD5B46-FAEE-41E0-971F-7F060EAEAA6F}" type="presParOf" srcId="{EE4F04D9-21E4-4957-8AFC-90F0319DC9C8}" destId="{E15232A3-37D0-4253-9C5C-003DE6593423}" srcOrd="0" destOrd="0" presId="urn:microsoft.com/office/officeart/2008/layout/LinedList"/>
    <dgm:cxn modelId="{1A067009-5B42-4C78-B3FF-CC19A4E61C49}" type="presParOf" srcId="{EE4F04D9-21E4-4957-8AFC-90F0319DC9C8}" destId="{CF4E14AC-ABE9-4E47-9F36-A5ED5330742C}" srcOrd="1" destOrd="0" presId="urn:microsoft.com/office/officeart/2008/layout/LinedList"/>
    <dgm:cxn modelId="{7B5D5BB6-624B-4D9E-9012-8732C23C4A06}" type="presParOf" srcId="{14BB5FF8-FB9F-43A6-B742-96C0A0D0AF61}" destId="{7A9A3E1A-44ED-48B0-91F1-CE7677483558}" srcOrd="10" destOrd="0" presId="urn:microsoft.com/office/officeart/2008/layout/LinedList"/>
    <dgm:cxn modelId="{7A03FE85-0752-49DA-A018-7ED984501404}" type="presParOf" srcId="{14BB5FF8-FB9F-43A6-B742-96C0A0D0AF61}" destId="{D651A8D9-1C86-482D-B343-FA5E5C334953}" srcOrd="11" destOrd="0" presId="urn:microsoft.com/office/officeart/2008/layout/LinedList"/>
    <dgm:cxn modelId="{7FC50B0E-A564-4CC0-9FB8-E3C3D5EDDEDB}" type="presParOf" srcId="{D651A8D9-1C86-482D-B343-FA5E5C334953}" destId="{5776773C-2168-4278-A694-3419F78381CE}" srcOrd="0" destOrd="0" presId="urn:microsoft.com/office/officeart/2008/layout/LinedList"/>
    <dgm:cxn modelId="{D2B7BD14-8335-47E9-B3C8-AD71AA2D8A1A}" type="presParOf" srcId="{D651A8D9-1C86-482D-B343-FA5E5C334953}" destId="{AEF982B3-53FD-4D8C-9DBC-D78B57CBCBEC}" srcOrd="1" destOrd="0" presId="urn:microsoft.com/office/officeart/2008/layout/LinedList"/>
    <dgm:cxn modelId="{C985DD57-6AF1-4892-98A2-9F077D4C8344}" type="presParOf" srcId="{14BB5FF8-FB9F-43A6-B742-96C0A0D0AF61}" destId="{0BE697FA-D4C2-46BA-9FB4-66241C9785F1}" srcOrd="12" destOrd="0" presId="urn:microsoft.com/office/officeart/2008/layout/LinedList"/>
    <dgm:cxn modelId="{36372936-72F7-4821-A773-FC6A7419135F}" type="presParOf" srcId="{14BB5FF8-FB9F-43A6-B742-96C0A0D0AF61}" destId="{1F6722FE-1B20-4FD4-A6BC-50003B45437E}" srcOrd="13" destOrd="0" presId="urn:microsoft.com/office/officeart/2008/layout/LinedList"/>
    <dgm:cxn modelId="{BC53CE6C-C1C3-41F9-84C8-F2C1548E14F5}" type="presParOf" srcId="{1F6722FE-1B20-4FD4-A6BC-50003B45437E}" destId="{8574C46E-EDD9-43C8-AA92-056FDF2931AB}" srcOrd="0" destOrd="0" presId="urn:microsoft.com/office/officeart/2008/layout/LinedList"/>
    <dgm:cxn modelId="{A74AFC73-D2D4-419C-8F86-41DA4E833998}" type="presParOf" srcId="{1F6722FE-1B20-4FD4-A6BC-50003B45437E}" destId="{AD8F47BB-CAC7-49FC-817B-7450642CBDE9}" srcOrd="1" destOrd="0" presId="urn:microsoft.com/office/officeart/2008/layout/LinedList"/>
    <dgm:cxn modelId="{86ECBDD9-F625-4D1A-834A-AF9851D152AB}" type="presParOf" srcId="{14BB5FF8-FB9F-43A6-B742-96C0A0D0AF61}" destId="{7E65367B-A2E7-4B0A-B546-15A2AE796833}" srcOrd="14" destOrd="0" presId="urn:microsoft.com/office/officeart/2008/layout/LinedList"/>
    <dgm:cxn modelId="{DB780D3D-B484-4B01-B2C2-DC0D356B4005}" type="presParOf" srcId="{14BB5FF8-FB9F-43A6-B742-96C0A0D0AF61}" destId="{17C5F671-9850-421B-BCA5-B34C12273C0D}" srcOrd="15" destOrd="0" presId="urn:microsoft.com/office/officeart/2008/layout/LinedList"/>
    <dgm:cxn modelId="{E446CE1F-E58C-4FDB-A695-D40C915AC16B}" type="presParOf" srcId="{17C5F671-9850-421B-BCA5-B34C12273C0D}" destId="{826FB4BD-7B9F-489B-B2D2-556B391B9E50}" srcOrd="0" destOrd="0" presId="urn:microsoft.com/office/officeart/2008/layout/LinedList"/>
    <dgm:cxn modelId="{96AB1A6E-9895-48F1-9085-60DDA8384F0B}" type="presParOf" srcId="{17C5F671-9850-421B-BCA5-B34C12273C0D}" destId="{109F3824-618B-4464-BC82-9221AA8390E4}" srcOrd="1" destOrd="0" presId="urn:microsoft.com/office/officeart/2008/layout/LinedList"/>
    <dgm:cxn modelId="{25037CCF-46E5-417A-BCB6-87B14B71FC7F}" type="presParOf" srcId="{14BB5FF8-FB9F-43A6-B742-96C0A0D0AF61}" destId="{2DAC92B4-93CB-42AE-9CCE-A5D687D5618D}" srcOrd="16" destOrd="0" presId="urn:microsoft.com/office/officeart/2008/layout/LinedList"/>
    <dgm:cxn modelId="{A83652EB-BF39-4E67-AB46-6C701F70296B}" type="presParOf" srcId="{14BB5FF8-FB9F-43A6-B742-96C0A0D0AF61}" destId="{1F5228E2-5BE4-4C64-93D0-F21890F4C040}" srcOrd="17" destOrd="0" presId="urn:microsoft.com/office/officeart/2008/layout/LinedList"/>
    <dgm:cxn modelId="{8CB59412-455D-4010-8E6A-1B15240ED989}" type="presParOf" srcId="{1F5228E2-5BE4-4C64-93D0-F21890F4C040}" destId="{D1A00A25-7256-42D9-BA0E-97CC0B230234}" srcOrd="0" destOrd="0" presId="urn:microsoft.com/office/officeart/2008/layout/LinedList"/>
    <dgm:cxn modelId="{38E3403E-343E-4F11-81A8-7244B75D5682}" type="presParOf" srcId="{1F5228E2-5BE4-4C64-93D0-F21890F4C040}" destId="{BF49CC05-0795-470E-ADCA-E505018661C6}" srcOrd="1" destOrd="0" presId="urn:microsoft.com/office/officeart/2008/layout/LinedList"/>
    <dgm:cxn modelId="{24538E4A-4430-45B0-814D-272218D5E6A8}" type="presParOf" srcId="{14BB5FF8-FB9F-43A6-B742-96C0A0D0AF61}" destId="{3410A2E4-78C9-425E-BE1B-A977334B8E91}" srcOrd="18" destOrd="0" presId="urn:microsoft.com/office/officeart/2008/layout/LinedList"/>
    <dgm:cxn modelId="{E7CE3456-3489-4726-9577-3B55EB820B03}" type="presParOf" srcId="{14BB5FF8-FB9F-43A6-B742-96C0A0D0AF61}" destId="{20B637A8-187E-4CC9-8833-083316621C03}" srcOrd="19" destOrd="0" presId="urn:microsoft.com/office/officeart/2008/layout/LinedList"/>
    <dgm:cxn modelId="{4301956C-A126-4E1D-9296-DB2DA3AB6B04}" type="presParOf" srcId="{20B637A8-187E-4CC9-8833-083316621C03}" destId="{37DE99F3-D83E-4A25-A48D-E0F55031C035}" srcOrd="0" destOrd="0" presId="urn:microsoft.com/office/officeart/2008/layout/LinedList"/>
    <dgm:cxn modelId="{B218B770-7E3C-44D6-BFA4-48257E1A1077}" type="presParOf" srcId="{20B637A8-187E-4CC9-8833-083316621C03}" destId="{D0BC296E-4B04-4EBB-BC61-0B543DF92B9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27F62F-FC76-499A-8FEE-A1BA6D3485D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F63A4DDB-7F4E-45E2-A742-FA27532645A2}">
      <dgm:prSet phldrT="[Texto]" custT="1"/>
      <dgm:spPr/>
      <dgm:t>
        <a:bodyPr/>
        <a:lstStyle/>
        <a:p>
          <a:pPr algn="l"/>
          <a:r>
            <a:rPr lang="es-MX" sz="1600" dirty="0"/>
            <a:t>1. Presentación del informe</a:t>
          </a:r>
          <a:endParaRPr lang="es-CL" sz="1600" dirty="0"/>
        </a:p>
      </dgm:t>
    </dgm:pt>
    <dgm:pt modelId="{3E4B83AA-1921-42AB-95FA-2ADD61E5B33C}" type="parTrans" cxnId="{72BD9628-59B0-475E-A26D-95526A75112C}">
      <dgm:prSet/>
      <dgm:spPr/>
      <dgm:t>
        <a:bodyPr/>
        <a:lstStyle/>
        <a:p>
          <a:endParaRPr lang="es-CL"/>
        </a:p>
      </dgm:t>
    </dgm:pt>
    <dgm:pt modelId="{67461E66-1BED-43E6-A1A5-468FFE04E590}" type="sibTrans" cxnId="{72BD9628-59B0-475E-A26D-95526A75112C}">
      <dgm:prSet/>
      <dgm:spPr/>
      <dgm:t>
        <a:bodyPr/>
        <a:lstStyle/>
        <a:p>
          <a:endParaRPr lang="es-CL"/>
        </a:p>
      </dgm:t>
    </dgm:pt>
    <dgm:pt modelId="{D5930538-5006-4B84-8577-142167823949}">
      <dgm:prSet phldrT="[Texto]"/>
      <dgm:spPr/>
      <dgm:t>
        <a:bodyPr/>
        <a:lstStyle/>
        <a:p>
          <a:r>
            <a:rPr lang="es-MX" dirty="0"/>
            <a:t>Resumen y breve síntesis metodológica</a:t>
          </a:r>
          <a:endParaRPr lang="es-CL" dirty="0"/>
        </a:p>
      </dgm:t>
    </dgm:pt>
    <dgm:pt modelId="{562F46F5-6067-4D16-81AB-D4080677892D}" type="parTrans" cxnId="{1C082753-4D55-4FCC-A0F2-77090C1460E1}">
      <dgm:prSet/>
      <dgm:spPr/>
      <dgm:t>
        <a:bodyPr/>
        <a:lstStyle/>
        <a:p>
          <a:endParaRPr lang="es-CL"/>
        </a:p>
      </dgm:t>
    </dgm:pt>
    <dgm:pt modelId="{B9C5C16E-0FCF-4206-B38A-71FCF7A88E60}" type="sibTrans" cxnId="{1C082753-4D55-4FCC-A0F2-77090C1460E1}">
      <dgm:prSet/>
      <dgm:spPr/>
      <dgm:t>
        <a:bodyPr/>
        <a:lstStyle/>
        <a:p>
          <a:endParaRPr lang="es-CL"/>
        </a:p>
      </dgm:t>
    </dgm:pt>
    <dgm:pt modelId="{078BDC02-2F15-40FD-A7AC-25B1E5AB28BB}">
      <dgm:prSet phldrT="[Texto]"/>
      <dgm:spPr/>
      <dgm:t>
        <a:bodyPr/>
        <a:lstStyle/>
        <a:p>
          <a:r>
            <a:rPr lang="es-MX" dirty="0"/>
            <a:t>Extensión máxima: 2 páginas</a:t>
          </a:r>
          <a:endParaRPr lang="es-CL" dirty="0"/>
        </a:p>
      </dgm:t>
    </dgm:pt>
    <dgm:pt modelId="{BF5C6902-0A96-46F8-B597-7D7B327F0A97}" type="parTrans" cxnId="{31E52856-DCA3-4BAF-8BDD-10776A2EEB13}">
      <dgm:prSet/>
      <dgm:spPr/>
      <dgm:t>
        <a:bodyPr/>
        <a:lstStyle/>
        <a:p>
          <a:endParaRPr lang="es-CL"/>
        </a:p>
      </dgm:t>
    </dgm:pt>
    <dgm:pt modelId="{1A0DD8D6-FB5E-4238-8188-14E18BE9D6BB}" type="sibTrans" cxnId="{31E52856-DCA3-4BAF-8BDD-10776A2EEB13}">
      <dgm:prSet/>
      <dgm:spPr/>
      <dgm:t>
        <a:bodyPr/>
        <a:lstStyle/>
        <a:p>
          <a:endParaRPr lang="es-CL"/>
        </a:p>
      </dgm:t>
    </dgm:pt>
    <dgm:pt modelId="{B5CD81E1-72BE-4507-B887-5697E2EB48A4}">
      <dgm:prSet phldrT="[Texto]" custT="1"/>
      <dgm:spPr/>
      <dgm:t>
        <a:bodyPr/>
        <a:lstStyle/>
        <a:p>
          <a:pPr algn="l"/>
          <a:r>
            <a:rPr lang="es-MX" sz="1600" dirty="0"/>
            <a:t>2. Descripción del modelo o mecanismo institucional de aseguramiento de la calidad</a:t>
          </a:r>
          <a:endParaRPr lang="es-CL" sz="1600" dirty="0"/>
        </a:p>
      </dgm:t>
    </dgm:pt>
    <dgm:pt modelId="{28BF4EA3-EC15-41FD-9BE5-2DAAFEC3E9C1}" type="parTrans" cxnId="{33B5453F-688F-431F-BC4D-0F843D6905F2}">
      <dgm:prSet/>
      <dgm:spPr/>
      <dgm:t>
        <a:bodyPr/>
        <a:lstStyle/>
        <a:p>
          <a:endParaRPr lang="es-CL"/>
        </a:p>
      </dgm:t>
    </dgm:pt>
    <dgm:pt modelId="{8F7E1CF4-7542-459F-B5AB-EA129FE68006}" type="sibTrans" cxnId="{33B5453F-688F-431F-BC4D-0F843D6905F2}">
      <dgm:prSet/>
      <dgm:spPr/>
      <dgm:t>
        <a:bodyPr/>
        <a:lstStyle/>
        <a:p>
          <a:endParaRPr lang="es-CL"/>
        </a:p>
      </dgm:t>
    </dgm:pt>
    <dgm:pt modelId="{2699DA66-5D85-4B59-A886-AB3A87BD8BEB}">
      <dgm:prSet phldrT="[Texto]"/>
      <dgm:spPr/>
      <dgm:t>
        <a:bodyPr/>
        <a:lstStyle/>
        <a:p>
          <a:r>
            <a:rPr lang="es-MX" dirty="0"/>
            <a:t>Descripción de políticas, normativas y procedimientos institucionales de aseguramiento de la calidad de los programas formativos</a:t>
          </a:r>
          <a:endParaRPr lang="es-CL" dirty="0"/>
        </a:p>
      </dgm:t>
    </dgm:pt>
    <dgm:pt modelId="{015C9A2A-CB11-49AA-A85D-F887D55C5385}" type="parTrans" cxnId="{5463D907-0907-4C8A-B15B-447F597F4904}">
      <dgm:prSet/>
      <dgm:spPr/>
      <dgm:t>
        <a:bodyPr/>
        <a:lstStyle/>
        <a:p>
          <a:endParaRPr lang="es-CL"/>
        </a:p>
      </dgm:t>
    </dgm:pt>
    <dgm:pt modelId="{DD329DAB-7E38-426B-BF74-22988E4BBAF7}" type="sibTrans" cxnId="{5463D907-0907-4C8A-B15B-447F597F4904}">
      <dgm:prSet/>
      <dgm:spPr/>
      <dgm:t>
        <a:bodyPr/>
        <a:lstStyle/>
        <a:p>
          <a:endParaRPr lang="es-CL"/>
        </a:p>
      </dgm:t>
    </dgm:pt>
    <dgm:pt modelId="{721E9E2A-9253-47E7-8E9C-B05685A16F42}">
      <dgm:prSet phldrT="[Texto]"/>
      <dgm:spPr/>
      <dgm:t>
        <a:bodyPr/>
        <a:lstStyle/>
        <a:p>
          <a:r>
            <a:rPr lang="es-MX" dirty="0"/>
            <a:t>Extensión máxima: 15 páginas</a:t>
          </a:r>
          <a:endParaRPr lang="es-CL" dirty="0"/>
        </a:p>
      </dgm:t>
    </dgm:pt>
    <dgm:pt modelId="{E42E89EB-55FC-4DF3-908A-476A38E9FD3D}" type="parTrans" cxnId="{5FCB1F07-8324-44EB-BBAD-B2CFB8A7871C}">
      <dgm:prSet/>
      <dgm:spPr/>
      <dgm:t>
        <a:bodyPr/>
        <a:lstStyle/>
        <a:p>
          <a:endParaRPr lang="es-CL"/>
        </a:p>
      </dgm:t>
    </dgm:pt>
    <dgm:pt modelId="{846198C2-76C6-42A9-9220-A231394C95A5}" type="sibTrans" cxnId="{5FCB1F07-8324-44EB-BBAD-B2CFB8A7871C}">
      <dgm:prSet/>
      <dgm:spPr/>
      <dgm:t>
        <a:bodyPr/>
        <a:lstStyle/>
        <a:p>
          <a:endParaRPr lang="es-CL"/>
        </a:p>
      </dgm:t>
    </dgm:pt>
    <dgm:pt modelId="{4F597615-F296-46C9-9D1F-FE6E2FD90EE8}">
      <dgm:prSet phldrT="[Texto]" custT="1"/>
      <dgm:spPr/>
      <dgm:t>
        <a:bodyPr/>
        <a:lstStyle/>
        <a:p>
          <a:pPr algn="l">
            <a:buClrTx/>
            <a:buSzTx/>
            <a:buFontTx/>
            <a:buNone/>
          </a:pPr>
          <a:r>
            <a:rPr lang="es-CL" sz="1600" b="0" dirty="0">
              <a:solidFill>
                <a:schemeClr val="bg1"/>
              </a:solidFill>
              <a:effectLst/>
            </a:rPr>
            <a:t>3. Relato de la implementación del modelo o mecanismo institucional de aseguramiento de la calidad</a:t>
          </a:r>
          <a:endParaRPr lang="es-CL" sz="1600" b="0" dirty="0">
            <a:solidFill>
              <a:schemeClr val="bg1"/>
            </a:solidFill>
          </a:endParaRPr>
        </a:p>
      </dgm:t>
    </dgm:pt>
    <dgm:pt modelId="{AA7EC17C-D897-4368-8EA7-2CE01855264B}" type="parTrans" cxnId="{48C3F5A5-0263-47C7-8026-11E41389001B}">
      <dgm:prSet/>
      <dgm:spPr/>
      <dgm:t>
        <a:bodyPr/>
        <a:lstStyle/>
        <a:p>
          <a:endParaRPr lang="es-CL"/>
        </a:p>
      </dgm:t>
    </dgm:pt>
    <dgm:pt modelId="{CF1FD322-49F5-43A0-BC7F-B619C58F2186}" type="sibTrans" cxnId="{48C3F5A5-0263-47C7-8026-11E41389001B}">
      <dgm:prSet/>
      <dgm:spPr/>
      <dgm:t>
        <a:bodyPr/>
        <a:lstStyle/>
        <a:p>
          <a:endParaRPr lang="es-CL"/>
        </a:p>
      </dgm:t>
    </dgm:pt>
    <dgm:pt modelId="{1020BAD0-6DA2-4B3E-AEC1-1289B4A2E0E3}">
      <dgm:prSet phldrT="[Texto]"/>
      <dgm:spPr/>
      <dgm:t>
        <a:bodyPr/>
        <a:lstStyle/>
        <a:p>
          <a:r>
            <a:rPr lang="es-CL" b="0" dirty="0">
              <a:solidFill>
                <a:schemeClr val="tx1"/>
              </a:solidFill>
              <a:effectLst/>
            </a:rPr>
            <a:t>Relato de la implementación de políticas, normativas y procedimientos institucionales de aseguramiento de la calidad en las carreras y programas de la muestra </a:t>
          </a:r>
          <a:endParaRPr lang="es-CL" dirty="0">
            <a:solidFill>
              <a:schemeClr val="tx1"/>
            </a:solidFill>
          </a:endParaRPr>
        </a:p>
      </dgm:t>
    </dgm:pt>
    <dgm:pt modelId="{C90C31F5-CFB6-4421-ABE2-DA60BF96907E}" type="parTrans" cxnId="{BFFA029B-EC3F-4054-90FF-11B0F3D6BF21}">
      <dgm:prSet/>
      <dgm:spPr/>
      <dgm:t>
        <a:bodyPr/>
        <a:lstStyle/>
        <a:p>
          <a:endParaRPr lang="es-CL"/>
        </a:p>
      </dgm:t>
    </dgm:pt>
    <dgm:pt modelId="{CD5687FB-3FB2-4ED9-ABCF-2277C664DCE9}" type="sibTrans" cxnId="{BFFA029B-EC3F-4054-90FF-11B0F3D6BF21}">
      <dgm:prSet/>
      <dgm:spPr/>
      <dgm:t>
        <a:bodyPr/>
        <a:lstStyle/>
        <a:p>
          <a:endParaRPr lang="es-CL"/>
        </a:p>
      </dgm:t>
    </dgm:pt>
    <dgm:pt modelId="{A993B783-F47B-440A-AA01-A40BE00952D7}">
      <dgm:prSet phldrT="[Texto]"/>
      <dgm:spPr/>
      <dgm:t>
        <a:bodyPr/>
        <a:lstStyle/>
        <a:p>
          <a:r>
            <a:rPr lang="es-MX" dirty="0"/>
            <a:t>Extensión máxima: 10 páginas por carrera o programa</a:t>
          </a:r>
          <a:endParaRPr lang="es-CL" dirty="0"/>
        </a:p>
      </dgm:t>
    </dgm:pt>
    <dgm:pt modelId="{76D5EB8A-F3A1-4388-B148-B4248E89DAF6}" type="parTrans" cxnId="{B5C57E65-C771-4215-8098-08A4A37C65B2}">
      <dgm:prSet/>
      <dgm:spPr/>
      <dgm:t>
        <a:bodyPr/>
        <a:lstStyle/>
        <a:p>
          <a:endParaRPr lang="es-CL"/>
        </a:p>
      </dgm:t>
    </dgm:pt>
    <dgm:pt modelId="{F2E6B351-86D4-4ED9-8C0B-8DBC4C24E08F}" type="sibTrans" cxnId="{B5C57E65-C771-4215-8098-08A4A37C65B2}">
      <dgm:prSet/>
      <dgm:spPr/>
      <dgm:t>
        <a:bodyPr/>
        <a:lstStyle/>
        <a:p>
          <a:endParaRPr lang="es-CL"/>
        </a:p>
      </dgm:t>
    </dgm:pt>
    <dgm:pt modelId="{173F7D26-1D07-41C7-B06C-31066DB705D2}">
      <dgm:prSet phldrT="[Texto]" custT="1"/>
      <dgm:spPr/>
      <dgm:t>
        <a:bodyPr/>
        <a:lstStyle/>
        <a:p>
          <a:pPr algn="l"/>
          <a:r>
            <a:rPr lang="es-MX" sz="1600" dirty="0"/>
            <a:t>4. Set de evidencias</a:t>
          </a:r>
          <a:endParaRPr lang="es-CL" sz="1600" dirty="0"/>
        </a:p>
      </dgm:t>
    </dgm:pt>
    <dgm:pt modelId="{2F988AE2-5799-40AA-BB0A-E9B08270D512}" type="parTrans" cxnId="{D4D356B2-107D-4142-836F-E6624FF2F419}">
      <dgm:prSet/>
      <dgm:spPr/>
      <dgm:t>
        <a:bodyPr/>
        <a:lstStyle/>
        <a:p>
          <a:endParaRPr lang="es-CL"/>
        </a:p>
      </dgm:t>
    </dgm:pt>
    <dgm:pt modelId="{83F4565A-A486-485C-9751-9EF0086F6428}" type="sibTrans" cxnId="{D4D356B2-107D-4142-836F-E6624FF2F419}">
      <dgm:prSet/>
      <dgm:spPr/>
      <dgm:t>
        <a:bodyPr/>
        <a:lstStyle/>
        <a:p>
          <a:endParaRPr lang="es-CL"/>
        </a:p>
      </dgm:t>
    </dgm:pt>
    <dgm:pt modelId="{B8FD2251-E115-4012-A5A1-13A52B4867C5}">
      <dgm:prSet phldrT="[Texto]"/>
      <dgm:spPr/>
      <dgm:t>
        <a:bodyPr/>
        <a:lstStyle/>
        <a:p>
          <a:r>
            <a:rPr lang="es-CL" dirty="0">
              <a:solidFill>
                <a:schemeClr val="dk1"/>
              </a:solidFill>
              <a:effectLst/>
            </a:rPr>
            <a:t>Fuentes de información o medios de verificación que utilizan las carreras y programas para respaldar la implementación de mecanismos de aseguramiento de la calidad. </a:t>
          </a:r>
          <a:endParaRPr lang="es-CL" dirty="0"/>
        </a:p>
      </dgm:t>
    </dgm:pt>
    <dgm:pt modelId="{36C1A824-5107-4C0E-A9B5-84756825ADBC}" type="parTrans" cxnId="{BFF76E83-3FA9-4155-943B-A5E64A94DAFE}">
      <dgm:prSet/>
      <dgm:spPr/>
      <dgm:t>
        <a:bodyPr/>
        <a:lstStyle/>
        <a:p>
          <a:endParaRPr lang="es-CL"/>
        </a:p>
      </dgm:t>
    </dgm:pt>
    <dgm:pt modelId="{863C64EF-5A20-40D4-9F65-418EC8DB04B2}" type="sibTrans" cxnId="{BFF76E83-3FA9-4155-943B-A5E64A94DAFE}">
      <dgm:prSet/>
      <dgm:spPr/>
      <dgm:t>
        <a:bodyPr/>
        <a:lstStyle/>
        <a:p>
          <a:endParaRPr lang="es-CL"/>
        </a:p>
      </dgm:t>
    </dgm:pt>
    <dgm:pt modelId="{8199FA79-67C0-4C17-83D3-ADE4FE629DC3}">
      <dgm:prSet phldrT="[Texto]"/>
      <dgm:spPr/>
      <dgm:t>
        <a:bodyPr/>
        <a:lstStyle/>
        <a:p>
          <a:r>
            <a:rPr lang="es-MX" dirty="0"/>
            <a:t>Máximo de 10 documentos por foco y carrera/programa</a:t>
          </a:r>
          <a:endParaRPr lang="es-CL" dirty="0"/>
        </a:p>
      </dgm:t>
    </dgm:pt>
    <dgm:pt modelId="{15756265-E88E-4427-A415-9D5F03074991}" type="parTrans" cxnId="{528FDFC8-5F04-43D9-9342-BD02683E1A05}">
      <dgm:prSet/>
      <dgm:spPr/>
      <dgm:t>
        <a:bodyPr/>
        <a:lstStyle/>
        <a:p>
          <a:endParaRPr lang="es-CL"/>
        </a:p>
      </dgm:t>
    </dgm:pt>
    <dgm:pt modelId="{B50570F9-DAEC-4F29-B444-668C3E04A1E2}" type="sibTrans" cxnId="{528FDFC8-5F04-43D9-9342-BD02683E1A05}">
      <dgm:prSet/>
      <dgm:spPr/>
      <dgm:t>
        <a:bodyPr/>
        <a:lstStyle/>
        <a:p>
          <a:endParaRPr lang="es-CL"/>
        </a:p>
      </dgm:t>
    </dgm:pt>
    <dgm:pt modelId="{D2CB8777-2F2E-41DD-8BF2-2A0E0A1A0C50}">
      <dgm:prSet phldrT="[Texto]"/>
      <dgm:spPr/>
      <dgm:t>
        <a:bodyPr/>
        <a:lstStyle/>
        <a:p>
          <a:r>
            <a:rPr lang="es-MX" dirty="0"/>
            <a:t>Aplicación transversal en los 4 focos de evaluación</a:t>
          </a:r>
          <a:endParaRPr lang="es-CL" dirty="0"/>
        </a:p>
      </dgm:t>
    </dgm:pt>
    <dgm:pt modelId="{48047B13-6641-456E-A22F-5FC162A0B274}" type="parTrans" cxnId="{BDF85034-9D11-4FFE-B07E-5B8728111C1B}">
      <dgm:prSet/>
      <dgm:spPr/>
      <dgm:t>
        <a:bodyPr/>
        <a:lstStyle/>
        <a:p>
          <a:endParaRPr lang="es-CL"/>
        </a:p>
      </dgm:t>
    </dgm:pt>
    <dgm:pt modelId="{5CDE863F-1257-43C8-9A7D-C28717396506}" type="sibTrans" cxnId="{BDF85034-9D11-4FFE-B07E-5B8728111C1B}">
      <dgm:prSet/>
      <dgm:spPr/>
      <dgm:t>
        <a:bodyPr/>
        <a:lstStyle/>
        <a:p>
          <a:endParaRPr lang="es-CL"/>
        </a:p>
      </dgm:t>
    </dgm:pt>
    <dgm:pt modelId="{25C33371-CD11-47B5-BAF2-0CF9BF91A0C2}" type="pres">
      <dgm:prSet presAssocID="{6627F62F-FC76-499A-8FEE-A1BA6D3485D3}" presName="Name0" presStyleCnt="0">
        <dgm:presLayoutVars>
          <dgm:dir/>
          <dgm:animLvl val="lvl"/>
          <dgm:resizeHandles val="exact"/>
        </dgm:presLayoutVars>
      </dgm:prSet>
      <dgm:spPr/>
    </dgm:pt>
    <dgm:pt modelId="{39BFAA0B-764F-4214-9C4E-C897F4DB98B5}" type="pres">
      <dgm:prSet presAssocID="{F63A4DDB-7F4E-45E2-A742-FA27532645A2}" presName="linNode" presStyleCnt="0"/>
      <dgm:spPr/>
    </dgm:pt>
    <dgm:pt modelId="{4A753640-C3A6-4FD4-AA4F-9A6809EFE9C8}" type="pres">
      <dgm:prSet presAssocID="{F63A4DDB-7F4E-45E2-A742-FA27532645A2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119D2911-583A-48B9-A261-DA08CFA887F3}" type="pres">
      <dgm:prSet presAssocID="{F63A4DDB-7F4E-45E2-A742-FA27532645A2}" presName="descendantText" presStyleLbl="alignAccFollowNode1" presStyleIdx="0" presStyleCnt="4">
        <dgm:presLayoutVars>
          <dgm:bulletEnabled val="1"/>
        </dgm:presLayoutVars>
      </dgm:prSet>
      <dgm:spPr/>
    </dgm:pt>
    <dgm:pt modelId="{94C65019-FC83-4B48-9FD7-2C14E35FDBBB}" type="pres">
      <dgm:prSet presAssocID="{67461E66-1BED-43E6-A1A5-468FFE04E590}" presName="sp" presStyleCnt="0"/>
      <dgm:spPr/>
    </dgm:pt>
    <dgm:pt modelId="{2FFF4DD7-397F-4693-B9FB-27D605B320E1}" type="pres">
      <dgm:prSet presAssocID="{B5CD81E1-72BE-4507-B887-5697E2EB48A4}" presName="linNode" presStyleCnt="0"/>
      <dgm:spPr/>
    </dgm:pt>
    <dgm:pt modelId="{A4CB9907-C4BE-4080-9330-9588654142DF}" type="pres">
      <dgm:prSet presAssocID="{B5CD81E1-72BE-4507-B887-5697E2EB48A4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923F9D50-45D0-4A25-948F-BDACFB681BE7}" type="pres">
      <dgm:prSet presAssocID="{B5CD81E1-72BE-4507-B887-5697E2EB48A4}" presName="descendantText" presStyleLbl="alignAccFollowNode1" presStyleIdx="1" presStyleCnt="4">
        <dgm:presLayoutVars>
          <dgm:bulletEnabled val="1"/>
        </dgm:presLayoutVars>
      </dgm:prSet>
      <dgm:spPr/>
    </dgm:pt>
    <dgm:pt modelId="{A777368E-8802-4AD2-8793-1DBE5DC380DF}" type="pres">
      <dgm:prSet presAssocID="{8F7E1CF4-7542-459F-B5AB-EA129FE68006}" presName="sp" presStyleCnt="0"/>
      <dgm:spPr/>
    </dgm:pt>
    <dgm:pt modelId="{57107A90-2E1E-45F1-9C99-2BF6319F8A35}" type="pres">
      <dgm:prSet presAssocID="{4F597615-F296-46C9-9D1F-FE6E2FD90EE8}" presName="linNode" presStyleCnt="0"/>
      <dgm:spPr/>
    </dgm:pt>
    <dgm:pt modelId="{70C1ABA4-9131-435B-B053-34B425145E3F}" type="pres">
      <dgm:prSet presAssocID="{4F597615-F296-46C9-9D1F-FE6E2FD90EE8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4C3A8236-1CA4-4312-B61C-2F121FF5A588}" type="pres">
      <dgm:prSet presAssocID="{4F597615-F296-46C9-9D1F-FE6E2FD90EE8}" presName="descendantText" presStyleLbl="alignAccFollowNode1" presStyleIdx="2" presStyleCnt="4">
        <dgm:presLayoutVars>
          <dgm:bulletEnabled val="1"/>
        </dgm:presLayoutVars>
      </dgm:prSet>
      <dgm:spPr/>
    </dgm:pt>
    <dgm:pt modelId="{91BFE191-B57B-464E-945D-C61EF98BF54E}" type="pres">
      <dgm:prSet presAssocID="{CF1FD322-49F5-43A0-BC7F-B619C58F2186}" presName="sp" presStyleCnt="0"/>
      <dgm:spPr/>
    </dgm:pt>
    <dgm:pt modelId="{66B9AEE5-7981-4153-9D9C-486BE41DC489}" type="pres">
      <dgm:prSet presAssocID="{173F7D26-1D07-41C7-B06C-31066DB705D2}" presName="linNode" presStyleCnt="0"/>
      <dgm:spPr/>
    </dgm:pt>
    <dgm:pt modelId="{34138794-27C1-474B-9DDB-3E61BA009CB7}" type="pres">
      <dgm:prSet presAssocID="{173F7D26-1D07-41C7-B06C-31066DB705D2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9C92866B-4640-4193-AB0B-C196658234FF}" type="pres">
      <dgm:prSet presAssocID="{173F7D26-1D07-41C7-B06C-31066DB705D2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5FCB1F07-8324-44EB-BBAD-B2CFB8A7871C}" srcId="{B5CD81E1-72BE-4507-B887-5697E2EB48A4}" destId="{721E9E2A-9253-47E7-8E9C-B05685A16F42}" srcOrd="2" destOrd="0" parTransId="{E42E89EB-55FC-4DF3-908A-476A38E9FD3D}" sibTransId="{846198C2-76C6-42A9-9220-A231394C95A5}"/>
    <dgm:cxn modelId="{5463D907-0907-4C8A-B15B-447F597F4904}" srcId="{B5CD81E1-72BE-4507-B887-5697E2EB48A4}" destId="{2699DA66-5D85-4B59-A886-AB3A87BD8BEB}" srcOrd="0" destOrd="0" parTransId="{015C9A2A-CB11-49AA-A85D-F887D55C5385}" sibTransId="{DD329DAB-7E38-426B-BF74-22988E4BBAF7}"/>
    <dgm:cxn modelId="{24D62B10-E10F-4C13-8F7E-1F4B5FAAF977}" type="presOf" srcId="{721E9E2A-9253-47E7-8E9C-B05685A16F42}" destId="{923F9D50-45D0-4A25-948F-BDACFB681BE7}" srcOrd="0" destOrd="2" presId="urn:microsoft.com/office/officeart/2005/8/layout/vList5"/>
    <dgm:cxn modelId="{7E25C41D-0877-47EF-81D6-602399443388}" type="presOf" srcId="{2699DA66-5D85-4B59-A886-AB3A87BD8BEB}" destId="{923F9D50-45D0-4A25-948F-BDACFB681BE7}" srcOrd="0" destOrd="0" presId="urn:microsoft.com/office/officeart/2005/8/layout/vList5"/>
    <dgm:cxn modelId="{72BD9628-59B0-475E-A26D-95526A75112C}" srcId="{6627F62F-FC76-499A-8FEE-A1BA6D3485D3}" destId="{F63A4DDB-7F4E-45E2-A742-FA27532645A2}" srcOrd="0" destOrd="0" parTransId="{3E4B83AA-1921-42AB-95FA-2ADD61E5B33C}" sibTransId="{67461E66-1BED-43E6-A1A5-468FFE04E590}"/>
    <dgm:cxn modelId="{BD4B772E-81F7-4ECA-B91A-6ABD25EF5AF9}" type="presOf" srcId="{A993B783-F47B-440A-AA01-A40BE00952D7}" destId="{4C3A8236-1CA4-4312-B61C-2F121FF5A588}" srcOrd="0" destOrd="1" presId="urn:microsoft.com/office/officeart/2005/8/layout/vList5"/>
    <dgm:cxn modelId="{BDF85034-9D11-4FFE-B07E-5B8728111C1B}" srcId="{B5CD81E1-72BE-4507-B887-5697E2EB48A4}" destId="{D2CB8777-2F2E-41DD-8BF2-2A0E0A1A0C50}" srcOrd="1" destOrd="0" parTransId="{48047B13-6641-456E-A22F-5FC162A0B274}" sibTransId="{5CDE863F-1257-43C8-9A7D-C28717396506}"/>
    <dgm:cxn modelId="{B0F57535-039C-481F-AFE1-DABC159BB3F2}" type="presOf" srcId="{F63A4DDB-7F4E-45E2-A742-FA27532645A2}" destId="{4A753640-C3A6-4FD4-AA4F-9A6809EFE9C8}" srcOrd="0" destOrd="0" presId="urn:microsoft.com/office/officeart/2005/8/layout/vList5"/>
    <dgm:cxn modelId="{33B5453F-688F-431F-BC4D-0F843D6905F2}" srcId="{6627F62F-FC76-499A-8FEE-A1BA6D3485D3}" destId="{B5CD81E1-72BE-4507-B887-5697E2EB48A4}" srcOrd="1" destOrd="0" parTransId="{28BF4EA3-EC15-41FD-9BE5-2DAAFEC3E9C1}" sibTransId="{8F7E1CF4-7542-459F-B5AB-EA129FE68006}"/>
    <dgm:cxn modelId="{B5C57E65-C771-4215-8098-08A4A37C65B2}" srcId="{4F597615-F296-46C9-9D1F-FE6E2FD90EE8}" destId="{A993B783-F47B-440A-AA01-A40BE00952D7}" srcOrd="1" destOrd="0" parTransId="{76D5EB8A-F3A1-4388-B148-B4248E89DAF6}" sibTransId="{F2E6B351-86D4-4ED9-8C0B-8DBC4C24E08F}"/>
    <dgm:cxn modelId="{300D1846-F271-432B-BEE8-7D43AD7E7E81}" type="presOf" srcId="{D2CB8777-2F2E-41DD-8BF2-2A0E0A1A0C50}" destId="{923F9D50-45D0-4A25-948F-BDACFB681BE7}" srcOrd="0" destOrd="1" presId="urn:microsoft.com/office/officeart/2005/8/layout/vList5"/>
    <dgm:cxn modelId="{1C082753-4D55-4FCC-A0F2-77090C1460E1}" srcId="{F63A4DDB-7F4E-45E2-A742-FA27532645A2}" destId="{D5930538-5006-4B84-8577-142167823949}" srcOrd="0" destOrd="0" parTransId="{562F46F5-6067-4D16-81AB-D4080677892D}" sibTransId="{B9C5C16E-0FCF-4206-B38A-71FCF7A88E60}"/>
    <dgm:cxn modelId="{C14C0D54-AC12-4122-A916-59CB1BCBE64A}" type="presOf" srcId="{6627F62F-FC76-499A-8FEE-A1BA6D3485D3}" destId="{25C33371-CD11-47B5-BAF2-0CF9BF91A0C2}" srcOrd="0" destOrd="0" presId="urn:microsoft.com/office/officeart/2005/8/layout/vList5"/>
    <dgm:cxn modelId="{31E52856-DCA3-4BAF-8BDD-10776A2EEB13}" srcId="{F63A4DDB-7F4E-45E2-A742-FA27532645A2}" destId="{078BDC02-2F15-40FD-A7AC-25B1E5AB28BB}" srcOrd="1" destOrd="0" parTransId="{BF5C6902-0A96-46F8-B597-7D7B327F0A97}" sibTransId="{1A0DD8D6-FB5E-4238-8188-14E18BE9D6BB}"/>
    <dgm:cxn modelId="{BFF76E83-3FA9-4155-943B-A5E64A94DAFE}" srcId="{173F7D26-1D07-41C7-B06C-31066DB705D2}" destId="{B8FD2251-E115-4012-A5A1-13A52B4867C5}" srcOrd="0" destOrd="0" parTransId="{36C1A824-5107-4C0E-A9B5-84756825ADBC}" sibTransId="{863C64EF-5A20-40D4-9F65-418EC8DB04B2}"/>
    <dgm:cxn modelId="{BFFA029B-EC3F-4054-90FF-11B0F3D6BF21}" srcId="{4F597615-F296-46C9-9D1F-FE6E2FD90EE8}" destId="{1020BAD0-6DA2-4B3E-AEC1-1289B4A2E0E3}" srcOrd="0" destOrd="0" parTransId="{C90C31F5-CFB6-4421-ABE2-DA60BF96907E}" sibTransId="{CD5687FB-3FB2-4ED9-ABCF-2277C664DCE9}"/>
    <dgm:cxn modelId="{48C3F5A5-0263-47C7-8026-11E41389001B}" srcId="{6627F62F-FC76-499A-8FEE-A1BA6D3485D3}" destId="{4F597615-F296-46C9-9D1F-FE6E2FD90EE8}" srcOrd="2" destOrd="0" parTransId="{AA7EC17C-D897-4368-8EA7-2CE01855264B}" sibTransId="{CF1FD322-49F5-43A0-BC7F-B619C58F2186}"/>
    <dgm:cxn modelId="{33A7B8AA-3EEA-496D-BE91-F4BD021E413F}" type="presOf" srcId="{8199FA79-67C0-4C17-83D3-ADE4FE629DC3}" destId="{9C92866B-4640-4193-AB0B-C196658234FF}" srcOrd="0" destOrd="1" presId="urn:microsoft.com/office/officeart/2005/8/layout/vList5"/>
    <dgm:cxn modelId="{129C04AF-352D-4DD8-A701-18CE5D35E950}" type="presOf" srcId="{173F7D26-1D07-41C7-B06C-31066DB705D2}" destId="{34138794-27C1-474B-9DDB-3E61BA009CB7}" srcOrd="0" destOrd="0" presId="urn:microsoft.com/office/officeart/2005/8/layout/vList5"/>
    <dgm:cxn modelId="{D4D356B2-107D-4142-836F-E6624FF2F419}" srcId="{6627F62F-FC76-499A-8FEE-A1BA6D3485D3}" destId="{173F7D26-1D07-41C7-B06C-31066DB705D2}" srcOrd="3" destOrd="0" parTransId="{2F988AE2-5799-40AA-BB0A-E9B08270D512}" sibTransId="{83F4565A-A486-485C-9751-9EF0086F6428}"/>
    <dgm:cxn modelId="{717514B8-D62F-45EC-882A-FB56DAAC41D0}" type="presOf" srcId="{B8FD2251-E115-4012-A5A1-13A52B4867C5}" destId="{9C92866B-4640-4193-AB0B-C196658234FF}" srcOrd="0" destOrd="0" presId="urn:microsoft.com/office/officeart/2005/8/layout/vList5"/>
    <dgm:cxn modelId="{9D8676BE-0B90-4DB2-9968-5921080E6118}" type="presOf" srcId="{D5930538-5006-4B84-8577-142167823949}" destId="{119D2911-583A-48B9-A261-DA08CFA887F3}" srcOrd="0" destOrd="0" presId="urn:microsoft.com/office/officeart/2005/8/layout/vList5"/>
    <dgm:cxn modelId="{240089BE-8467-4368-B5E6-435C893FD1B0}" type="presOf" srcId="{4F597615-F296-46C9-9D1F-FE6E2FD90EE8}" destId="{70C1ABA4-9131-435B-B053-34B425145E3F}" srcOrd="0" destOrd="0" presId="urn:microsoft.com/office/officeart/2005/8/layout/vList5"/>
    <dgm:cxn modelId="{ACE223C3-E9BF-4E23-BBC1-1CC2940ED6B1}" type="presOf" srcId="{B5CD81E1-72BE-4507-B887-5697E2EB48A4}" destId="{A4CB9907-C4BE-4080-9330-9588654142DF}" srcOrd="0" destOrd="0" presId="urn:microsoft.com/office/officeart/2005/8/layout/vList5"/>
    <dgm:cxn modelId="{528FDFC8-5F04-43D9-9342-BD02683E1A05}" srcId="{173F7D26-1D07-41C7-B06C-31066DB705D2}" destId="{8199FA79-67C0-4C17-83D3-ADE4FE629DC3}" srcOrd="1" destOrd="0" parTransId="{15756265-E88E-4427-A415-9D5F03074991}" sibTransId="{B50570F9-DAEC-4F29-B444-668C3E04A1E2}"/>
    <dgm:cxn modelId="{A4C828CF-CEEA-48CE-B058-12D405C01E65}" type="presOf" srcId="{078BDC02-2F15-40FD-A7AC-25B1E5AB28BB}" destId="{119D2911-583A-48B9-A261-DA08CFA887F3}" srcOrd="0" destOrd="1" presId="urn:microsoft.com/office/officeart/2005/8/layout/vList5"/>
    <dgm:cxn modelId="{45255BF1-5B4F-4921-B35D-92FCE78C0C45}" type="presOf" srcId="{1020BAD0-6DA2-4B3E-AEC1-1289B4A2E0E3}" destId="{4C3A8236-1CA4-4312-B61C-2F121FF5A588}" srcOrd="0" destOrd="0" presId="urn:microsoft.com/office/officeart/2005/8/layout/vList5"/>
    <dgm:cxn modelId="{0E11A4D8-91E6-47F4-9148-F8DC580B0200}" type="presParOf" srcId="{25C33371-CD11-47B5-BAF2-0CF9BF91A0C2}" destId="{39BFAA0B-764F-4214-9C4E-C897F4DB98B5}" srcOrd="0" destOrd="0" presId="urn:microsoft.com/office/officeart/2005/8/layout/vList5"/>
    <dgm:cxn modelId="{7A36C903-8C59-4C7A-B437-D3E489F64F85}" type="presParOf" srcId="{39BFAA0B-764F-4214-9C4E-C897F4DB98B5}" destId="{4A753640-C3A6-4FD4-AA4F-9A6809EFE9C8}" srcOrd="0" destOrd="0" presId="urn:microsoft.com/office/officeart/2005/8/layout/vList5"/>
    <dgm:cxn modelId="{79390DAF-A0CA-4E9B-BCF3-FB119F856C14}" type="presParOf" srcId="{39BFAA0B-764F-4214-9C4E-C897F4DB98B5}" destId="{119D2911-583A-48B9-A261-DA08CFA887F3}" srcOrd="1" destOrd="0" presId="urn:microsoft.com/office/officeart/2005/8/layout/vList5"/>
    <dgm:cxn modelId="{9FEAE8CE-1BE6-4076-B5EB-B987090DF585}" type="presParOf" srcId="{25C33371-CD11-47B5-BAF2-0CF9BF91A0C2}" destId="{94C65019-FC83-4B48-9FD7-2C14E35FDBBB}" srcOrd="1" destOrd="0" presId="urn:microsoft.com/office/officeart/2005/8/layout/vList5"/>
    <dgm:cxn modelId="{A7997BB9-2DF8-40C6-969C-3C6CFD937DE5}" type="presParOf" srcId="{25C33371-CD11-47B5-BAF2-0CF9BF91A0C2}" destId="{2FFF4DD7-397F-4693-B9FB-27D605B320E1}" srcOrd="2" destOrd="0" presId="urn:microsoft.com/office/officeart/2005/8/layout/vList5"/>
    <dgm:cxn modelId="{2F7F5C1A-8017-46E4-B62F-E107666B5AAC}" type="presParOf" srcId="{2FFF4DD7-397F-4693-B9FB-27D605B320E1}" destId="{A4CB9907-C4BE-4080-9330-9588654142DF}" srcOrd="0" destOrd="0" presId="urn:microsoft.com/office/officeart/2005/8/layout/vList5"/>
    <dgm:cxn modelId="{7591A449-C266-454C-A21E-6C76F98EAD48}" type="presParOf" srcId="{2FFF4DD7-397F-4693-B9FB-27D605B320E1}" destId="{923F9D50-45D0-4A25-948F-BDACFB681BE7}" srcOrd="1" destOrd="0" presId="urn:microsoft.com/office/officeart/2005/8/layout/vList5"/>
    <dgm:cxn modelId="{D365D67B-55C8-41EA-AB09-987807F2CCCA}" type="presParOf" srcId="{25C33371-CD11-47B5-BAF2-0CF9BF91A0C2}" destId="{A777368E-8802-4AD2-8793-1DBE5DC380DF}" srcOrd="3" destOrd="0" presId="urn:microsoft.com/office/officeart/2005/8/layout/vList5"/>
    <dgm:cxn modelId="{20060739-8BFA-4567-80D5-9037BAA07EDB}" type="presParOf" srcId="{25C33371-CD11-47B5-BAF2-0CF9BF91A0C2}" destId="{57107A90-2E1E-45F1-9C99-2BF6319F8A35}" srcOrd="4" destOrd="0" presId="urn:microsoft.com/office/officeart/2005/8/layout/vList5"/>
    <dgm:cxn modelId="{F56DD7DE-C95C-4D0E-B2CE-32501084EAE2}" type="presParOf" srcId="{57107A90-2E1E-45F1-9C99-2BF6319F8A35}" destId="{70C1ABA4-9131-435B-B053-34B425145E3F}" srcOrd="0" destOrd="0" presId="urn:microsoft.com/office/officeart/2005/8/layout/vList5"/>
    <dgm:cxn modelId="{F7EE24D5-F93E-463F-96D0-C06511C1D49F}" type="presParOf" srcId="{57107A90-2E1E-45F1-9C99-2BF6319F8A35}" destId="{4C3A8236-1CA4-4312-B61C-2F121FF5A588}" srcOrd="1" destOrd="0" presId="urn:microsoft.com/office/officeart/2005/8/layout/vList5"/>
    <dgm:cxn modelId="{9A6FDB4F-82DE-4D50-8E2C-FDB7D32A9AF5}" type="presParOf" srcId="{25C33371-CD11-47B5-BAF2-0CF9BF91A0C2}" destId="{91BFE191-B57B-464E-945D-C61EF98BF54E}" srcOrd="5" destOrd="0" presId="urn:microsoft.com/office/officeart/2005/8/layout/vList5"/>
    <dgm:cxn modelId="{5CAE5DFF-C598-49F8-8C39-B898268D5600}" type="presParOf" srcId="{25C33371-CD11-47B5-BAF2-0CF9BF91A0C2}" destId="{66B9AEE5-7981-4153-9D9C-486BE41DC489}" srcOrd="6" destOrd="0" presId="urn:microsoft.com/office/officeart/2005/8/layout/vList5"/>
    <dgm:cxn modelId="{C7EB6903-2DD8-4B1F-95F7-148FB13E3E50}" type="presParOf" srcId="{66B9AEE5-7981-4153-9D9C-486BE41DC489}" destId="{34138794-27C1-474B-9DDB-3E61BA009CB7}" srcOrd="0" destOrd="0" presId="urn:microsoft.com/office/officeart/2005/8/layout/vList5"/>
    <dgm:cxn modelId="{915A7E64-DB6E-4CD3-97DB-3CB4FD0696FB}" type="presParOf" srcId="{66B9AEE5-7981-4153-9D9C-486BE41DC489}" destId="{9C92866B-4640-4193-AB0B-C196658234F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F0F8A6-69B7-41CE-BF1F-418E088F5244}">
      <dsp:nvSpPr>
        <dsp:cNvPr id="0" name=""/>
        <dsp:cNvSpPr/>
      </dsp:nvSpPr>
      <dsp:spPr>
        <a:xfrm>
          <a:off x="0" y="464"/>
          <a:ext cx="111900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38F956-421F-4292-A9D2-8D2B36552202}">
      <dsp:nvSpPr>
        <dsp:cNvPr id="0" name=""/>
        <dsp:cNvSpPr/>
      </dsp:nvSpPr>
      <dsp:spPr>
        <a:xfrm>
          <a:off x="0" y="464"/>
          <a:ext cx="11190082" cy="380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Áreas del Conocimiento: 10 áreas utilizadas por </a:t>
          </a:r>
          <a:r>
            <a:rPr lang="es-MX" sz="1600" b="1" kern="1200" dirty="0"/>
            <a:t>SIES</a:t>
          </a:r>
          <a:endParaRPr lang="es-CL" sz="1600" b="1" kern="1200" dirty="0"/>
        </a:p>
      </dsp:txBody>
      <dsp:txXfrm>
        <a:off x="0" y="464"/>
        <a:ext cx="11190082" cy="380796"/>
      </dsp:txXfrm>
    </dsp:sp>
    <dsp:sp modelId="{75AED02E-8F74-4503-B8CA-948BF91D379C}">
      <dsp:nvSpPr>
        <dsp:cNvPr id="0" name=""/>
        <dsp:cNvSpPr/>
      </dsp:nvSpPr>
      <dsp:spPr>
        <a:xfrm>
          <a:off x="0" y="381261"/>
          <a:ext cx="111900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E3D5D3-08D0-4C67-9432-821422D23706}">
      <dsp:nvSpPr>
        <dsp:cNvPr id="0" name=""/>
        <dsp:cNvSpPr/>
      </dsp:nvSpPr>
      <dsp:spPr>
        <a:xfrm>
          <a:off x="0" y="381261"/>
          <a:ext cx="11190082" cy="380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Nivel formativo de pregrado: carreras </a:t>
          </a:r>
          <a:r>
            <a:rPr lang="es-MX" sz="1600" b="1" kern="1200" dirty="0"/>
            <a:t>técnico nivel superior, carreras profesionales y licenciaturas terminales</a:t>
          </a:r>
          <a:endParaRPr lang="es-CL" sz="1600" b="1" kern="1200" dirty="0"/>
        </a:p>
      </dsp:txBody>
      <dsp:txXfrm>
        <a:off x="0" y="381261"/>
        <a:ext cx="11190082" cy="380796"/>
      </dsp:txXfrm>
    </dsp:sp>
    <dsp:sp modelId="{57A17F18-FCEB-4277-BF96-E60F682E9E36}">
      <dsp:nvSpPr>
        <dsp:cNvPr id="0" name=""/>
        <dsp:cNvSpPr/>
      </dsp:nvSpPr>
      <dsp:spPr>
        <a:xfrm>
          <a:off x="0" y="762058"/>
          <a:ext cx="111900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257CFF-879E-493D-9052-39E591E08596}">
      <dsp:nvSpPr>
        <dsp:cNvPr id="0" name=""/>
        <dsp:cNvSpPr/>
      </dsp:nvSpPr>
      <dsp:spPr>
        <a:xfrm>
          <a:off x="0" y="762058"/>
          <a:ext cx="11190082" cy="380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Nivel formativo de postgrado: </a:t>
          </a:r>
          <a:r>
            <a:rPr lang="es-MX" sz="1600" b="1" kern="1200" dirty="0"/>
            <a:t>magíster, doctorado, postítulo de especialidad médicas y odontológicas</a:t>
          </a:r>
          <a:endParaRPr lang="es-CL" sz="1600" b="1" kern="1200" dirty="0"/>
        </a:p>
      </dsp:txBody>
      <dsp:txXfrm>
        <a:off x="0" y="762058"/>
        <a:ext cx="11190082" cy="380796"/>
      </dsp:txXfrm>
    </dsp:sp>
    <dsp:sp modelId="{7ECA5585-79E6-41ED-92AC-AA3C39462D63}">
      <dsp:nvSpPr>
        <dsp:cNvPr id="0" name=""/>
        <dsp:cNvSpPr/>
      </dsp:nvSpPr>
      <dsp:spPr>
        <a:xfrm>
          <a:off x="0" y="1142855"/>
          <a:ext cx="111900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D9FFA-755D-4BD1-85A2-ED2C8525CEB6}">
      <dsp:nvSpPr>
        <dsp:cNvPr id="0" name=""/>
        <dsp:cNvSpPr/>
      </dsp:nvSpPr>
      <dsp:spPr>
        <a:xfrm>
          <a:off x="0" y="1142855"/>
          <a:ext cx="11190082" cy="380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 dirty="0"/>
            <a:t>No se considerarán: carreras o programas de pregrado de plan común o bachilleratos</a:t>
          </a:r>
          <a:endParaRPr lang="es-CL" sz="1600" b="1" kern="1200" dirty="0"/>
        </a:p>
      </dsp:txBody>
      <dsp:txXfrm>
        <a:off x="0" y="1142855"/>
        <a:ext cx="11190082" cy="380796"/>
      </dsp:txXfrm>
    </dsp:sp>
    <dsp:sp modelId="{F11C9859-38AB-4725-9D96-2EA83526D2B0}">
      <dsp:nvSpPr>
        <dsp:cNvPr id="0" name=""/>
        <dsp:cNvSpPr/>
      </dsp:nvSpPr>
      <dsp:spPr>
        <a:xfrm>
          <a:off x="0" y="1523651"/>
          <a:ext cx="111900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5232A3-37D0-4253-9C5C-003DE6593423}">
      <dsp:nvSpPr>
        <dsp:cNvPr id="0" name=""/>
        <dsp:cNvSpPr/>
      </dsp:nvSpPr>
      <dsp:spPr>
        <a:xfrm>
          <a:off x="0" y="1523651"/>
          <a:ext cx="11190082" cy="380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La IES podrá seleccionar adicionalmente una carrera o programa para su evaluación</a:t>
          </a:r>
          <a:endParaRPr lang="es-CL" sz="1600" kern="1200" dirty="0"/>
        </a:p>
      </dsp:txBody>
      <dsp:txXfrm>
        <a:off x="0" y="1523651"/>
        <a:ext cx="11190082" cy="380796"/>
      </dsp:txXfrm>
    </dsp:sp>
    <dsp:sp modelId="{7A9A3E1A-44ED-48B0-91F1-CE7677483558}">
      <dsp:nvSpPr>
        <dsp:cNvPr id="0" name=""/>
        <dsp:cNvSpPr/>
      </dsp:nvSpPr>
      <dsp:spPr>
        <a:xfrm>
          <a:off x="0" y="1904448"/>
          <a:ext cx="111900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76773C-2168-4278-A694-3419F78381CE}">
      <dsp:nvSpPr>
        <dsp:cNvPr id="0" name=""/>
        <dsp:cNvSpPr/>
      </dsp:nvSpPr>
      <dsp:spPr>
        <a:xfrm>
          <a:off x="0" y="1904448"/>
          <a:ext cx="11190082" cy="380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El número mínimo de la muestra podrá ser 1 y el número máximo sería de 11 carreras y programas </a:t>
          </a:r>
          <a:endParaRPr lang="es-CL" sz="1600" kern="1200" dirty="0"/>
        </a:p>
      </dsp:txBody>
      <dsp:txXfrm>
        <a:off x="0" y="1904448"/>
        <a:ext cx="11190082" cy="380796"/>
      </dsp:txXfrm>
    </dsp:sp>
    <dsp:sp modelId="{0BE697FA-D4C2-46BA-9FB4-66241C9785F1}">
      <dsp:nvSpPr>
        <dsp:cNvPr id="0" name=""/>
        <dsp:cNvSpPr/>
      </dsp:nvSpPr>
      <dsp:spPr>
        <a:xfrm>
          <a:off x="0" y="2285245"/>
          <a:ext cx="111900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4C46E-EDD9-43C8-AA92-056FDF2931AB}">
      <dsp:nvSpPr>
        <dsp:cNvPr id="0" name=""/>
        <dsp:cNvSpPr/>
      </dsp:nvSpPr>
      <dsp:spPr>
        <a:xfrm>
          <a:off x="0" y="2285245"/>
          <a:ext cx="11190082" cy="380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La probabilidad de selección de cada carrera o programa que será parte de la muestra es </a:t>
          </a:r>
          <a:r>
            <a:rPr lang="es-MX" sz="1600" b="1" kern="1200" dirty="0"/>
            <a:t>equiprobable dentro de cada AC y nivel</a:t>
          </a:r>
          <a:endParaRPr lang="es-CL" sz="1600" b="1" kern="1200" dirty="0"/>
        </a:p>
      </dsp:txBody>
      <dsp:txXfrm>
        <a:off x="0" y="2285245"/>
        <a:ext cx="11190082" cy="380796"/>
      </dsp:txXfrm>
    </dsp:sp>
    <dsp:sp modelId="{7E65367B-A2E7-4B0A-B546-15A2AE796833}">
      <dsp:nvSpPr>
        <dsp:cNvPr id="0" name=""/>
        <dsp:cNvSpPr/>
      </dsp:nvSpPr>
      <dsp:spPr>
        <a:xfrm>
          <a:off x="0" y="2666041"/>
          <a:ext cx="111900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6FB4BD-7B9F-489B-B2D2-556B391B9E50}">
      <dsp:nvSpPr>
        <dsp:cNvPr id="0" name=""/>
        <dsp:cNvSpPr/>
      </dsp:nvSpPr>
      <dsp:spPr>
        <a:xfrm>
          <a:off x="0" y="2666041"/>
          <a:ext cx="11190082" cy="380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La unidad de análisis será la carrera o programa seleccionado</a:t>
          </a:r>
          <a:endParaRPr lang="es-CL" sz="1600" kern="1200" dirty="0"/>
        </a:p>
      </dsp:txBody>
      <dsp:txXfrm>
        <a:off x="0" y="2666041"/>
        <a:ext cx="11190082" cy="380796"/>
      </dsp:txXfrm>
    </dsp:sp>
    <dsp:sp modelId="{2DAC92B4-93CB-42AE-9CCE-A5D687D5618D}">
      <dsp:nvSpPr>
        <dsp:cNvPr id="0" name=""/>
        <dsp:cNvSpPr/>
      </dsp:nvSpPr>
      <dsp:spPr>
        <a:xfrm>
          <a:off x="0" y="3046838"/>
          <a:ext cx="111900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A00A25-7256-42D9-BA0E-97CC0B230234}">
      <dsp:nvSpPr>
        <dsp:cNvPr id="0" name=""/>
        <dsp:cNvSpPr/>
      </dsp:nvSpPr>
      <dsp:spPr>
        <a:xfrm>
          <a:off x="0" y="3046838"/>
          <a:ext cx="11190082" cy="380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La fuente de información corresponderá a las </a:t>
          </a:r>
          <a:r>
            <a:rPr lang="es-MX" sz="1600" b="1" kern="1200" dirty="0"/>
            <a:t>bases de datos de SIES de fecha más reciente y disponibles</a:t>
          </a:r>
          <a:endParaRPr lang="es-CL" sz="1600" b="1" kern="1200" dirty="0"/>
        </a:p>
      </dsp:txBody>
      <dsp:txXfrm>
        <a:off x="0" y="3046838"/>
        <a:ext cx="11190082" cy="380796"/>
      </dsp:txXfrm>
    </dsp:sp>
    <dsp:sp modelId="{3410A2E4-78C9-425E-BE1B-A977334B8E91}">
      <dsp:nvSpPr>
        <dsp:cNvPr id="0" name=""/>
        <dsp:cNvSpPr/>
      </dsp:nvSpPr>
      <dsp:spPr>
        <a:xfrm>
          <a:off x="0" y="3427635"/>
          <a:ext cx="111900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DE99F3-D83E-4A25-A48D-E0F55031C035}">
      <dsp:nvSpPr>
        <dsp:cNvPr id="0" name=""/>
        <dsp:cNvSpPr/>
      </dsp:nvSpPr>
      <dsp:spPr>
        <a:xfrm>
          <a:off x="0" y="3427635"/>
          <a:ext cx="11190082" cy="380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La fuente de información para IES FFAA, se podrá alimentar de bases de datos propias</a:t>
          </a:r>
          <a:endParaRPr lang="es-CL" sz="1600" kern="1200" dirty="0"/>
        </a:p>
      </dsp:txBody>
      <dsp:txXfrm>
        <a:off x="0" y="3427635"/>
        <a:ext cx="11190082" cy="3807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9D2911-583A-48B9-A261-DA08CFA887F3}">
      <dsp:nvSpPr>
        <dsp:cNvPr id="0" name=""/>
        <dsp:cNvSpPr/>
      </dsp:nvSpPr>
      <dsp:spPr>
        <a:xfrm rot="5400000">
          <a:off x="6985586" y="-2940671"/>
          <a:ext cx="883658" cy="69905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200" kern="1200" dirty="0"/>
            <a:t>Resumen y breve síntesis metodológica</a:t>
          </a:r>
          <a:endParaRPr lang="es-C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200" kern="1200" dirty="0"/>
            <a:t>Extensión máxima: 2 páginas</a:t>
          </a:r>
          <a:endParaRPr lang="es-CL" sz="1200" kern="1200" dirty="0"/>
        </a:p>
      </dsp:txBody>
      <dsp:txXfrm rot="-5400000">
        <a:off x="3932162" y="155890"/>
        <a:ext cx="6947371" cy="797384"/>
      </dsp:txXfrm>
    </dsp:sp>
    <dsp:sp modelId="{4A753640-C3A6-4FD4-AA4F-9A6809EFE9C8}">
      <dsp:nvSpPr>
        <dsp:cNvPr id="0" name=""/>
        <dsp:cNvSpPr/>
      </dsp:nvSpPr>
      <dsp:spPr>
        <a:xfrm>
          <a:off x="0" y="2296"/>
          <a:ext cx="3932161" cy="11045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1. Presentación del informe</a:t>
          </a:r>
          <a:endParaRPr lang="es-CL" sz="1600" kern="1200" dirty="0"/>
        </a:p>
      </dsp:txBody>
      <dsp:txXfrm>
        <a:off x="53921" y="56217"/>
        <a:ext cx="3824319" cy="996731"/>
      </dsp:txXfrm>
    </dsp:sp>
    <dsp:sp modelId="{923F9D50-45D0-4A25-948F-BDACFB681BE7}">
      <dsp:nvSpPr>
        <dsp:cNvPr id="0" name=""/>
        <dsp:cNvSpPr/>
      </dsp:nvSpPr>
      <dsp:spPr>
        <a:xfrm rot="5400000">
          <a:off x="6985586" y="-1780868"/>
          <a:ext cx="883658" cy="69905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200" kern="1200" dirty="0"/>
            <a:t>Descripción de políticas, normativas y procedimientos institucionales de aseguramiento de la calidad de los programas formativos</a:t>
          </a:r>
          <a:endParaRPr lang="es-C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200" kern="1200" dirty="0"/>
            <a:t>Aplicación transversal en los 4 focos de evaluación</a:t>
          </a:r>
          <a:endParaRPr lang="es-C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200" kern="1200" dirty="0"/>
            <a:t>Extensión máxima: 15 páginas</a:t>
          </a:r>
          <a:endParaRPr lang="es-CL" sz="1200" kern="1200" dirty="0"/>
        </a:p>
      </dsp:txBody>
      <dsp:txXfrm rot="-5400000">
        <a:off x="3932162" y="1315693"/>
        <a:ext cx="6947371" cy="797384"/>
      </dsp:txXfrm>
    </dsp:sp>
    <dsp:sp modelId="{A4CB9907-C4BE-4080-9330-9588654142DF}">
      <dsp:nvSpPr>
        <dsp:cNvPr id="0" name=""/>
        <dsp:cNvSpPr/>
      </dsp:nvSpPr>
      <dsp:spPr>
        <a:xfrm>
          <a:off x="0" y="1162098"/>
          <a:ext cx="3932161" cy="11045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2. Descripción del modelo o mecanismo institucional de aseguramiento de la calidad</a:t>
          </a:r>
          <a:endParaRPr lang="es-CL" sz="1600" kern="1200" dirty="0"/>
        </a:p>
      </dsp:txBody>
      <dsp:txXfrm>
        <a:off x="53921" y="1216019"/>
        <a:ext cx="3824319" cy="996731"/>
      </dsp:txXfrm>
    </dsp:sp>
    <dsp:sp modelId="{4C3A8236-1CA4-4312-B61C-2F121FF5A588}">
      <dsp:nvSpPr>
        <dsp:cNvPr id="0" name=""/>
        <dsp:cNvSpPr/>
      </dsp:nvSpPr>
      <dsp:spPr>
        <a:xfrm rot="5400000">
          <a:off x="6985586" y="-621066"/>
          <a:ext cx="883658" cy="69905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200" b="0" kern="1200" dirty="0">
              <a:solidFill>
                <a:schemeClr val="tx1"/>
              </a:solidFill>
              <a:effectLst/>
            </a:rPr>
            <a:t>Relato de la implementación de políticas, normativas y procedimientos institucionales de aseguramiento de la calidad en las carreras y programas de la muestra </a:t>
          </a:r>
          <a:endParaRPr lang="es-CL" sz="12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200" kern="1200" dirty="0"/>
            <a:t>Extensión máxima: 10 páginas por carrera o programa</a:t>
          </a:r>
          <a:endParaRPr lang="es-CL" sz="1200" kern="1200" dirty="0"/>
        </a:p>
      </dsp:txBody>
      <dsp:txXfrm rot="-5400000">
        <a:off x="3932162" y="2475495"/>
        <a:ext cx="6947371" cy="797384"/>
      </dsp:txXfrm>
    </dsp:sp>
    <dsp:sp modelId="{70C1ABA4-9131-435B-B053-34B425145E3F}">
      <dsp:nvSpPr>
        <dsp:cNvPr id="0" name=""/>
        <dsp:cNvSpPr/>
      </dsp:nvSpPr>
      <dsp:spPr>
        <a:xfrm>
          <a:off x="0" y="2321901"/>
          <a:ext cx="3932161" cy="11045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lang="es-CL" sz="1600" b="0" kern="1200" dirty="0">
              <a:solidFill>
                <a:schemeClr val="bg1"/>
              </a:solidFill>
              <a:effectLst/>
            </a:rPr>
            <a:t>3. Relato de la implementación del modelo o mecanismo institucional de aseguramiento de la calidad</a:t>
          </a:r>
          <a:endParaRPr lang="es-CL" sz="1600" b="0" kern="1200" dirty="0">
            <a:solidFill>
              <a:schemeClr val="bg1"/>
            </a:solidFill>
          </a:endParaRPr>
        </a:p>
      </dsp:txBody>
      <dsp:txXfrm>
        <a:off x="53921" y="2375822"/>
        <a:ext cx="3824319" cy="996731"/>
      </dsp:txXfrm>
    </dsp:sp>
    <dsp:sp modelId="{9C92866B-4640-4193-AB0B-C196658234FF}">
      <dsp:nvSpPr>
        <dsp:cNvPr id="0" name=""/>
        <dsp:cNvSpPr/>
      </dsp:nvSpPr>
      <dsp:spPr>
        <a:xfrm rot="5400000">
          <a:off x="6985586" y="538736"/>
          <a:ext cx="883658" cy="69905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200" kern="1200" dirty="0">
              <a:solidFill>
                <a:schemeClr val="dk1"/>
              </a:solidFill>
              <a:effectLst/>
            </a:rPr>
            <a:t>Fuentes de información o medios de verificación que utilizan las carreras y programas para respaldar la implementación de mecanismos de aseguramiento de la calidad. </a:t>
          </a:r>
          <a:endParaRPr lang="es-C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200" kern="1200" dirty="0"/>
            <a:t>Máximo de 10 documentos por foco y carrera/programa</a:t>
          </a:r>
          <a:endParaRPr lang="es-CL" sz="1200" kern="1200" dirty="0"/>
        </a:p>
      </dsp:txBody>
      <dsp:txXfrm rot="-5400000">
        <a:off x="3932162" y="3635298"/>
        <a:ext cx="6947371" cy="797384"/>
      </dsp:txXfrm>
    </dsp:sp>
    <dsp:sp modelId="{34138794-27C1-474B-9DDB-3E61BA009CB7}">
      <dsp:nvSpPr>
        <dsp:cNvPr id="0" name=""/>
        <dsp:cNvSpPr/>
      </dsp:nvSpPr>
      <dsp:spPr>
        <a:xfrm>
          <a:off x="0" y="3481703"/>
          <a:ext cx="3932161" cy="11045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4. Set de evidencias</a:t>
          </a:r>
          <a:endParaRPr lang="es-CL" sz="1600" kern="1200" dirty="0"/>
        </a:p>
      </dsp:txBody>
      <dsp:txXfrm>
        <a:off x="53921" y="3535624"/>
        <a:ext cx="3824319" cy="996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D98E3F-19F9-05EE-1B56-3BC1D071AC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566B069-E5DF-DC3F-6133-8205A6E742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D876CC-E618-546F-DBC3-D14CE98E4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4E80-775F-4AB3-88BC-FD035973C7CD}" type="datetimeFigureOut">
              <a:rPr lang="es-CL" smtClean="0"/>
              <a:t>25-07-2023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7B5F0F-0852-C924-8EAD-7B801443C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F927B7-4295-B64E-AB21-76AC61B6B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3D6C-F779-4F7F-9048-8CC418C3BE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182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7C1C04-E577-1888-8E3F-E724CEA7A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808522F-C1CE-4014-E678-63D6541B7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2109C1-F2EA-E151-80A0-8FAFA94BB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4E80-775F-4AB3-88BC-FD035973C7CD}" type="datetimeFigureOut">
              <a:rPr lang="es-CL" smtClean="0"/>
              <a:t>25-07-2023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C8793D-BDA2-D8EB-5DD8-BEE43DA0F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E76EB7-7D39-86D3-ECBF-7B0F688FD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3D6C-F779-4F7F-9048-8CC418C3BE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52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FA9B1A4-DA38-8DE1-C457-C0D03BCE4F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2749477-EC8B-790D-9AC7-F281734A19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AB7D55-7076-2B98-D58E-98B9128DF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4E80-775F-4AB3-88BC-FD035973C7CD}" type="datetimeFigureOut">
              <a:rPr lang="es-CL" smtClean="0"/>
              <a:t>25-07-2023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91D2B2-896C-9CFF-79D4-BAEFC8E2B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4EFBDF-1444-5A55-55F3-15F3BADA7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3D6C-F779-4F7F-9048-8CC418C3BE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528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320DC0-C872-8568-95E3-E9ABEB294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605DC3-39B8-DC63-E91D-933A0ADBF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96D480-9AB7-4C94-22DF-C9ED1E5E9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4E80-775F-4AB3-88BC-FD035973C7CD}" type="datetimeFigureOut">
              <a:rPr lang="es-CL" smtClean="0"/>
              <a:t>25-07-2023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3A4F2A-39AD-A36A-F2A4-5E83773B2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72E3D2-7240-181C-AA1B-8667EDCEC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3D6C-F779-4F7F-9048-8CC418C3BE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493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89DCBF-224D-6825-E434-D9326D07B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CB3B0F-5B4F-DB1F-39BA-9AE0A0C34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86F66C-230D-98C8-B75B-D242D2EE7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4E80-775F-4AB3-88BC-FD035973C7CD}" type="datetimeFigureOut">
              <a:rPr lang="es-CL" smtClean="0"/>
              <a:t>25-07-2023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D4193C-44A6-9786-341F-C09F6E4CB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4641E6-4DC6-4BAF-D418-6A4BBE546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3D6C-F779-4F7F-9048-8CC418C3BE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325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D3E4C9-01C5-4CFC-3B4E-F39FF2984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F131ED-49F8-7D46-7C69-C9B09560DE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69BDD0C-EFA4-4D19-F2F4-1655F4102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80D81C-54E8-926D-7ECD-0A459FEB6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4E80-775F-4AB3-88BC-FD035973C7CD}" type="datetimeFigureOut">
              <a:rPr lang="es-CL" smtClean="0"/>
              <a:t>25-07-2023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231239-8E13-8E1A-31D0-5811E042F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48A3CA-FCF0-B098-F1E2-BC0535A4A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3D6C-F779-4F7F-9048-8CC418C3BE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6687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E8A9A8-BC3C-84A5-0574-700024257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64B290-1021-3550-8FAC-B98117D7B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2A6F873-160D-6F0A-B818-AAC666C336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FA077B8-2560-2260-048D-77901D9A26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C106433-596B-46EF-269D-DBA0B28F99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9354C36-1B70-106B-9510-CE25B813F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4E80-775F-4AB3-88BC-FD035973C7CD}" type="datetimeFigureOut">
              <a:rPr lang="es-CL" smtClean="0"/>
              <a:t>25-07-2023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FEAE9E7-BD3C-A202-2F1D-86B4CB2F2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4CCC5CE-2FF5-0709-9F81-02A3E5D56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3D6C-F779-4F7F-9048-8CC418C3BE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908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57A15A-19EE-40AE-0D28-7E63A1836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33F8EDD-0598-FD31-6398-A482EAA0B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4E80-775F-4AB3-88BC-FD035973C7CD}" type="datetimeFigureOut">
              <a:rPr lang="es-CL" smtClean="0"/>
              <a:t>25-07-2023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5ECE1E2-38A4-F054-54B6-E61C5E68B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4D24628-0975-B593-E0B5-DAE5758FE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3D6C-F779-4F7F-9048-8CC418C3BE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4628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5391AFF-DF0B-74BB-134D-CF1E4F716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4E80-775F-4AB3-88BC-FD035973C7CD}" type="datetimeFigureOut">
              <a:rPr lang="es-CL" smtClean="0"/>
              <a:t>25-07-2023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2CFE54F-E287-2C18-A0D4-7350E7FB9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C9B5F10-BEE2-F6AA-BFB6-92496F4A9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3D6C-F779-4F7F-9048-8CC418C3BE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932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797908-6A3E-B4EF-DF78-3C77DCA29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0803EE-9818-AE39-2B16-42481786E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ADA80BD-F5ED-FC60-56F8-A670C733C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4863CC-7E31-9949-02D0-4C4F0124A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4E80-775F-4AB3-88BC-FD035973C7CD}" type="datetimeFigureOut">
              <a:rPr lang="es-CL" smtClean="0"/>
              <a:t>25-07-2023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7DAB61-11AB-506D-9344-5303588DB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42EB12B-DCFB-5243-0160-0CBA6A62E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3D6C-F779-4F7F-9048-8CC418C3BE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2321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01B8AC-A63F-6B2A-DB9C-42EC08692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D0AB673-9733-0C7A-6749-8BAB1EE8C6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9440992-1D84-A720-A92E-AE749AA525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A2D1E2-430A-CB70-CC2E-C34829932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44E80-775F-4AB3-88BC-FD035973C7CD}" type="datetimeFigureOut">
              <a:rPr lang="es-CL" smtClean="0"/>
              <a:t>25-07-2023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FEED08-CA35-EE59-A44F-0A479566B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E17695-07BB-0F12-DB88-B267A4382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3D6C-F779-4F7F-9048-8CC418C3BE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142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56F2DA3-B310-9157-5EA6-33550E8A3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7E6AD8-B1AE-EB91-299E-CE97A721B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715AA3-14CD-518D-2C74-12D14E26A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44E80-775F-4AB3-88BC-FD035973C7CD}" type="datetimeFigureOut">
              <a:rPr lang="es-CL" smtClean="0"/>
              <a:t>25-07-2023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E10D55-7825-D71B-7722-AD621A55F7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6D99C7-EE06-3084-23BD-9DB7A0E164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93D6C-F779-4F7F-9048-8CC418C3BE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561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73394A-E821-D16C-EA46-6C730F49C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894" y="2766218"/>
            <a:ext cx="10515600" cy="1620252"/>
          </a:xfrm>
        </p:spPr>
        <p:txBody>
          <a:bodyPr>
            <a:noAutofit/>
          </a:bodyPr>
          <a:lstStyle/>
          <a:p>
            <a:pPr algn="ctr"/>
            <a:r>
              <a:rPr lang="es-MX" sz="3600" dirty="0"/>
              <a:t>Aspectos críticos y orientaciones de CNA </a:t>
            </a:r>
            <a:br>
              <a:rPr lang="es-MX" sz="3600" dirty="0"/>
            </a:br>
            <a:r>
              <a:rPr lang="es-MX" sz="3600" dirty="0"/>
              <a:t>para la implementación de la nueva </a:t>
            </a:r>
            <a:br>
              <a:rPr lang="es-MX" sz="3600" dirty="0"/>
            </a:br>
            <a:r>
              <a:rPr lang="es-MX" sz="3600" b="1" dirty="0"/>
              <a:t>acreditación institucional integral</a:t>
            </a:r>
            <a:br>
              <a:rPr lang="es-MX" sz="3600" b="1" dirty="0"/>
            </a:br>
            <a:endParaRPr lang="es-CL" sz="2000" b="1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3CDBF1A-92CF-FEB8-FC8B-9A822D3D6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2" y="228641"/>
            <a:ext cx="1124915" cy="937429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05C2A28-EBF0-0157-7156-91F923C3B50D}"/>
              </a:ext>
            </a:extLst>
          </p:cNvPr>
          <p:cNvSpPr txBox="1"/>
          <p:nvPr/>
        </p:nvSpPr>
        <p:spPr>
          <a:xfrm>
            <a:off x="7189365" y="5356369"/>
            <a:ext cx="4710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b="1" dirty="0"/>
              <a:t>Renato Bartet Zambrano</a:t>
            </a:r>
          </a:p>
          <a:p>
            <a:pPr algn="r"/>
            <a:r>
              <a:rPr lang="es-MX" dirty="0"/>
              <a:t>Secretario Ejecutivo</a:t>
            </a:r>
          </a:p>
          <a:p>
            <a:pPr algn="r"/>
            <a:r>
              <a:rPr lang="es-MX" dirty="0"/>
              <a:t>Comisión Nacional de Acreditación </a:t>
            </a:r>
          </a:p>
          <a:p>
            <a:pPr algn="r"/>
            <a:r>
              <a:rPr lang="es-MX" dirty="0"/>
              <a:t>Julio 2023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81721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B5DAF5B-32C0-BD0B-603D-66ABE7685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2" y="228641"/>
            <a:ext cx="1124915" cy="937429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74EC899-394B-FC5D-76CA-F4632BEAA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b="1" dirty="0"/>
              <a:t>Criterios y estándares de calidad</a:t>
            </a:r>
            <a:endParaRPr lang="es-CL" sz="3600" b="1" dirty="0"/>
          </a:p>
        </p:txBody>
      </p:sp>
      <p:sp>
        <p:nvSpPr>
          <p:cNvPr id="2" name="Marcador de contenido 4">
            <a:extLst>
              <a:ext uri="{FF2B5EF4-FFF2-40B4-BE49-F238E27FC236}">
                <a16:creationId xmlns:a16="http://schemas.microsoft.com/office/drawing/2014/main" id="{29925CDE-54D1-704B-1CFD-F272C98B0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46328" cy="4564542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s-MX" sz="2000" dirty="0"/>
              <a:t>Los criterios y estándares son </a:t>
            </a:r>
            <a:r>
              <a:rPr lang="es-MX" sz="2000" b="1" dirty="0"/>
              <a:t>instrumentos que establecen las bases de la evaluación de los procesos de acreditación. </a:t>
            </a:r>
            <a:r>
              <a:rPr lang="es-MX" sz="2000" dirty="0"/>
              <a:t>Buscan orientar a las IES acerca de las trayectorias típicas que conducen a mayores </a:t>
            </a:r>
            <a:r>
              <a:rPr lang="es-MX" sz="2000" b="1" dirty="0"/>
              <a:t>niveles de calidad,</a:t>
            </a:r>
            <a:r>
              <a:rPr lang="es-MX" sz="2000" dirty="0"/>
              <a:t> en especial, por medio de la definición de estándares de logro de los criterios.</a:t>
            </a:r>
          </a:p>
          <a:p>
            <a:pPr marL="0" indent="0">
              <a:buNone/>
            </a:pPr>
            <a:r>
              <a:rPr lang="es-MX" sz="2000" dirty="0"/>
              <a:t>Estructura de los criterios y estándares: </a:t>
            </a:r>
            <a:endParaRPr lang="es-MX" sz="1600" dirty="0"/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endParaRPr lang="es-MX" sz="1800" dirty="0"/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2E213524-348F-F87D-56B0-9D914893FF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047707"/>
              </p:ext>
            </p:extLst>
          </p:nvPr>
        </p:nvGraphicFramePr>
        <p:xfrm>
          <a:off x="838201" y="4068661"/>
          <a:ext cx="10302381" cy="2198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4127">
                  <a:extLst>
                    <a:ext uri="{9D8B030D-6E8A-4147-A177-3AD203B41FA5}">
                      <a16:colId xmlns:a16="http://schemas.microsoft.com/office/drawing/2014/main" val="3111375931"/>
                    </a:ext>
                  </a:extLst>
                </a:gridCol>
                <a:gridCol w="3434127">
                  <a:extLst>
                    <a:ext uri="{9D8B030D-6E8A-4147-A177-3AD203B41FA5}">
                      <a16:colId xmlns:a16="http://schemas.microsoft.com/office/drawing/2014/main" val="3796270021"/>
                    </a:ext>
                  </a:extLst>
                </a:gridCol>
                <a:gridCol w="3434127">
                  <a:extLst>
                    <a:ext uri="{9D8B030D-6E8A-4147-A177-3AD203B41FA5}">
                      <a16:colId xmlns:a16="http://schemas.microsoft.com/office/drawing/2014/main" val="1196198061"/>
                    </a:ext>
                  </a:extLst>
                </a:gridCol>
              </a:tblGrid>
              <a:tr h="1040234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3669415"/>
                  </a:ext>
                </a:extLst>
              </a:tr>
              <a:tr h="781070">
                <a:tc>
                  <a:txBody>
                    <a:bodyPr/>
                    <a:lstStyle/>
                    <a:p>
                      <a:pPr algn="l"/>
                      <a:r>
                        <a:rPr lang="es-MX" sz="1400" b="1" dirty="0"/>
                        <a:t>DIMENSIÓN</a:t>
                      </a:r>
                    </a:p>
                    <a:p>
                      <a:pPr algn="l"/>
                      <a:r>
                        <a:rPr lang="es-MX" sz="1400" dirty="0"/>
                        <a:t>Área en que las IES son evaluadas en la acreditación institucional.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="1" dirty="0"/>
                        <a:t>CRITERIOS</a:t>
                      </a:r>
                    </a:p>
                    <a:p>
                      <a:pPr algn="l"/>
                      <a:r>
                        <a:rPr lang="es-MX" sz="1400" dirty="0"/>
                        <a:t>Elementos o aspectos específicos vinculados a una dimensión que enuncian principios generales de calidad aplicables a las instituciones en función de su misión.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="1" dirty="0"/>
                        <a:t>ESTÁNDAR</a:t>
                      </a:r>
                    </a:p>
                    <a:p>
                      <a:pPr algn="l"/>
                      <a:r>
                        <a:rPr lang="es-MX" sz="1400" dirty="0"/>
                        <a:t>Descriptor que expresa el nivel de desempeño o logro progresivo de un criterio. </a:t>
                      </a:r>
                    </a:p>
                    <a:p>
                      <a:pPr algn="l"/>
                      <a:endParaRPr lang="es-CL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213444"/>
                  </a:ext>
                </a:extLst>
              </a:tr>
            </a:tbl>
          </a:graphicData>
        </a:graphic>
      </p:graphicFrame>
      <p:pic>
        <p:nvPicPr>
          <p:cNvPr id="7" name="Gráfico 6">
            <a:extLst>
              <a:ext uri="{FF2B5EF4-FFF2-40B4-BE49-F238E27FC236}">
                <a16:creationId xmlns:a16="http://schemas.microsoft.com/office/drawing/2014/main" id="{38514241-E570-A81F-A8F7-8352503851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1388" y="4144240"/>
            <a:ext cx="868917" cy="903443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24F6288-6A05-1D0D-E556-ED63A24B1C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58404" y="4104606"/>
            <a:ext cx="717984" cy="90673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AA24F941-EF97-5AFF-3E12-A66C30F3CD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21049" y="4068262"/>
            <a:ext cx="775542" cy="979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404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B5DAF5B-32C0-BD0B-603D-66ABE7685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2" y="228641"/>
            <a:ext cx="1124915" cy="937429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74EC899-394B-FC5D-76CA-F4632BEAA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b="1" dirty="0"/>
              <a:t>Descripción de niveles de estándares</a:t>
            </a:r>
            <a:endParaRPr lang="es-CL" sz="3600" b="1" dirty="0"/>
          </a:p>
        </p:txBody>
      </p:sp>
      <p:sp>
        <p:nvSpPr>
          <p:cNvPr id="2" name="Marcador de contenido 4">
            <a:extLst>
              <a:ext uri="{FF2B5EF4-FFF2-40B4-BE49-F238E27FC236}">
                <a16:creationId xmlns:a16="http://schemas.microsoft.com/office/drawing/2014/main" id="{29925CDE-54D1-704B-1CFD-F272C98B0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583" y="3256529"/>
            <a:ext cx="3779767" cy="2825499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s-MX" sz="1800" dirty="0"/>
              <a:t>Los estándares son referentes con mayor nivel de especificidad que los criterios que </a:t>
            </a:r>
            <a:r>
              <a:rPr lang="es-MX" sz="1800" b="1" dirty="0"/>
              <a:t>expresan niveles de desempeño (o logro) progresivos. </a:t>
            </a:r>
          </a:p>
          <a:p>
            <a:pPr marL="0" indent="0">
              <a:buNone/>
            </a:pPr>
            <a:endParaRPr lang="es-MX" sz="1800" b="1" dirty="0"/>
          </a:p>
          <a:p>
            <a:pPr marL="0" indent="0">
              <a:buNone/>
            </a:pPr>
            <a:r>
              <a:rPr lang="es-MX" sz="1800" dirty="0"/>
              <a:t>Caracterizan </a:t>
            </a:r>
            <a:r>
              <a:rPr lang="es-MX" sz="1800" b="1" dirty="0"/>
              <a:t>estados de avance en el desarrollo de ciclos de mejora continua </a:t>
            </a:r>
            <a:r>
              <a:rPr lang="es-MX" sz="1800" dirty="0"/>
              <a:t>de los aspectos considerados en cada criterio.</a:t>
            </a:r>
          </a:p>
        </p:txBody>
      </p:sp>
      <p:pic>
        <p:nvPicPr>
          <p:cNvPr id="10" name="Imagen 9" descr="Diagrama&#10;&#10;Descripción generada automáticamente">
            <a:extLst>
              <a:ext uri="{FF2B5EF4-FFF2-40B4-BE49-F238E27FC236}">
                <a16:creationId xmlns:a16="http://schemas.microsoft.com/office/drawing/2014/main" id="{253460D2-C46A-2953-32CC-5E3A8F9CA21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5" t="14545" r="24393" b="24647"/>
          <a:stretch/>
        </p:blipFill>
        <p:spPr>
          <a:xfrm>
            <a:off x="4775101" y="1357745"/>
            <a:ext cx="6890425" cy="497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895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73394A-E821-D16C-EA46-6C730F49C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894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4000" b="1" dirty="0">
                <a:solidFill>
                  <a:srgbClr val="0070C0"/>
                </a:solidFill>
              </a:rPr>
              <a:t>Muestra intencionada de carreras y programas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3CDBF1A-92CF-FEB8-FC8B-9A822D3D6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2" y="228641"/>
            <a:ext cx="1124915" cy="93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360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B5DAF5B-32C0-BD0B-603D-66ABE7685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2" y="228641"/>
            <a:ext cx="1124915" cy="937429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74EC899-394B-FC5D-76CA-F4632BEAA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b="1" dirty="0"/>
              <a:t>¿Cómo llegamos a una muestra intencionada?</a:t>
            </a:r>
            <a:endParaRPr lang="es-CL" sz="3600" b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55A4AC0-8D9E-6824-EDE2-211AD47E28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441" y="1865301"/>
            <a:ext cx="11646396" cy="23091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33D7A173-5F1A-19D1-8E71-18C442B692F9}"/>
              </a:ext>
            </a:extLst>
          </p:cNvPr>
          <p:cNvSpPr/>
          <p:nvPr/>
        </p:nvSpPr>
        <p:spPr>
          <a:xfrm>
            <a:off x="6418551" y="2423640"/>
            <a:ext cx="2385391" cy="3327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08B1FB6A-63E9-B9D5-C83E-6DFF29A77FAD}"/>
              </a:ext>
            </a:extLst>
          </p:cNvPr>
          <p:cNvSpPr/>
          <p:nvPr/>
        </p:nvSpPr>
        <p:spPr>
          <a:xfrm>
            <a:off x="6172945" y="3019670"/>
            <a:ext cx="4638261" cy="3327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7B977E21-813D-07A3-07B6-FEA20345E4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802" y="2012900"/>
            <a:ext cx="11646396" cy="16257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Rectángulo 15">
            <a:extLst>
              <a:ext uri="{FF2B5EF4-FFF2-40B4-BE49-F238E27FC236}">
                <a16:creationId xmlns:a16="http://schemas.microsoft.com/office/drawing/2014/main" id="{35CE41F7-A6AA-D4A9-C07C-B68E27A7AAA2}"/>
              </a:ext>
            </a:extLst>
          </p:cNvPr>
          <p:cNvSpPr/>
          <p:nvPr/>
        </p:nvSpPr>
        <p:spPr>
          <a:xfrm>
            <a:off x="307163" y="2493064"/>
            <a:ext cx="3960037" cy="3327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2C6FB6C-321A-3229-D233-DCB3169283E6}"/>
              </a:ext>
            </a:extLst>
          </p:cNvPr>
          <p:cNvSpPr/>
          <p:nvPr/>
        </p:nvSpPr>
        <p:spPr>
          <a:xfrm>
            <a:off x="6932015" y="2779304"/>
            <a:ext cx="4252820" cy="3327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182D676C-B71F-EA5A-B96B-FCC9F46C88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932" y="2015568"/>
            <a:ext cx="11692338" cy="27134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" name="Rectángulo 18">
            <a:extLst>
              <a:ext uri="{FF2B5EF4-FFF2-40B4-BE49-F238E27FC236}">
                <a16:creationId xmlns:a16="http://schemas.microsoft.com/office/drawing/2014/main" id="{6E6F635C-1625-95D6-F54D-2078F2348E93}"/>
              </a:ext>
            </a:extLst>
          </p:cNvPr>
          <p:cNvSpPr/>
          <p:nvPr/>
        </p:nvSpPr>
        <p:spPr>
          <a:xfrm>
            <a:off x="3111426" y="3103311"/>
            <a:ext cx="4479234" cy="3327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643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7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B5DAF5B-32C0-BD0B-603D-66ABE7685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2" y="228641"/>
            <a:ext cx="1124915" cy="937429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74EC899-394B-FC5D-76CA-F4632BEAA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b="1" dirty="0"/>
              <a:t>Muestra intencionada</a:t>
            </a:r>
            <a:endParaRPr lang="es-CL" sz="3600" b="1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FA3F542-F87C-7B52-1642-59B16DD4AE57}"/>
              </a:ext>
            </a:extLst>
          </p:cNvPr>
          <p:cNvSpPr txBox="1"/>
          <p:nvPr/>
        </p:nvSpPr>
        <p:spPr>
          <a:xfrm>
            <a:off x="530088" y="2344843"/>
            <a:ext cx="1094629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s-MX" sz="2800" dirty="0"/>
              <a:t>Sobre la </a:t>
            </a:r>
            <a:r>
              <a:rPr lang="es-MX" sz="2800" b="1" dirty="0"/>
              <a:t>muestra intencionada de carreras y programas: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800" b="1" dirty="0"/>
              <a:t>Selección,</a:t>
            </a:r>
            <a:r>
              <a:rPr lang="es-MX" sz="2800" dirty="0"/>
              <a:t> por parte de la Comisión, de una muestra de carreras y programas.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800" dirty="0"/>
              <a:t>Dicho conjunto será abordado como un</a:t>
            </a:r>
            <a:r>
              <a:rPr lang="es-MX" sz="2800" b="1" dirty="0"/>
              <a:t> conjunto de casos.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800" dirty="0"/>
              <a:t>Constituirá uno más de los antecedentes que se tendrán a la vista al evaluar la </a:t>
            </a:r>
            <a:r>
              <a:rPr lang="es-MX" sz="2800" b="1" dirty="0"/>
              <a:t>dimensión de Aseguramiento Interno de la Calidad.</a:t>
            </a:r>
          </a:p>
        </p:txBody>
      </p:sp>
    </p:spTree>
    <p:extLst>
      <p:ext uri="{BB962C8B-B14F-4D97-AF65-F5344CB8AC3E}">
        <p14:creationId xmlns:p14="http://schemas.microsoft.com/office/powerpoint/2010/main" val="115673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B5DAF5B-32C0-BD0B-603D-66ABE7685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2" y="228641"/>
            <a:ext cx="1124915" cy="937429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74EC899-394B-FC5D-76CA-F4632BEAA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932" y="5303796"/>
            <a:ext cx="277964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600" b="1" dirty="0"/>
              <a:t>Principios </a:t>
            </a:r>
            <a:br>
              <a:rPr lang="es-MX" sz="3600" b="1" dirty="0"/>
            </a:br>
            <a:r>
              <a:rPr lang="es-MX" sz="3600" b="1" dirty="0"/>
              <a:t>de la muestra intencionada</a:t>
            </a:r>
            <a:endParaRPr lang="es-CL" sz="3600" b="1" dirty="0"/>
          </a:p>
        </p:txBody>
      </p:sp>
      <p:pic>
        <p:nvPicPr>
          <p:cNvPr id="2" name="Imagen 1" descr="Diagrama&#10;&#10;Descripción generada automáticamente">
            <a:extLst>
              <a:ext uri="{FF2B5EF4-FFF2-40B4-BE49-F238E27FC236}">
                <a16:creationId xmlns:a16="http://schemas.microsoft.com/office/drawing/2014/main" id="{6DD392A8-6768-34A4-F3B7-84CD3B22058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41" r="3301" b="4383"/>
          <a:stretch/>
        </p:blipFill>
        <p:spPr>
          <a:xfrm>
            <a:off x="2882424" y="228641"/>
            <a:ext cx="9203559" cy="648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489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B5DAF5B-32C0-BD0B-603D-66ABE7685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2" y="228641"/>
            <a:ext cx="1124915" cy="937429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74EC899-394B-FC5D-76CA-F4632BEAA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b="1" dirty="0"/>
              <a:t>Selección de la muestra intencionada</a:t>
            </a:r>
            <a:endParaRPr lang="es-CL" sz="3600" b="1" dirty="0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16A17AFE-742A-039C-3EA2-3493ADF16EE9}"/>
              </a:ext>
            </a:extLst>
          </p:cNvPr>
          <p:cNvGrpSpPr/>
          <p:nvPr/>
        </p:nvGrpSpPr>
        <p:grpSpPr>
          <a:xfrm>
            <a:off x="3587422" y="1467698"/>
            <a:ext cx="7239020" cy="2211608"/>
            <a:chOff x="-2088184" y="-1442547"/>
            <a:chExt cx="7239020" cy="2211608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FD1081DC-B67E-84CF-881B-37FFF1EC5481}"/>
                </a:ext>
              </a:extLst>
            </p:cNvPr>
            <p:cNvSpPr/>
            <p:nvPr/>
          </p:nvSpPr>
          <p:spPr>
            <a:xfrm>
              <a:off x="855680" y="0"/>
              <a:ext cx="4295156" cy="76906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s-CL"/>
            </a:p>
          </p:txBody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1A49B26D-2A3D-9752-20BC-843AB2E3B2CB}"/>
                </a:ext>
              </a:extLst>
            </p:cNvPr>
            <p:cNvSpPr txBox="1"/>
            <p:nvPr/>
          </p:nvSpPr>
          <p:spPr>
            <a:xfrm>
              <a:off x="-2088184" y="-1442547"/>
              <a:ext cx="4295156" cy="7690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25400" rIns="381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2000" kern="1200" dirty="0"/>
                <a:t>1. Eje articulador de la muestra</a:t>
              </a:r>
            </a:p>
          </p:txBody>
        </p:sp>
      </p:grpSp>
      <p:pic>
        <p:nvPicPr>
          <p:cNvPr id="9" name="Imagen 8" descr="Forma&#10;&#10;Descripción generada automáticamente">
            <a:extLst>
              <a:ext uri="{FF2B5EF4-FFF2-40B4-BE49-F238E27FC236}">
                <a16:creationId xmlns:a16="http://schemas.microsoft.com/office/drawing/2014/main" id="{CF4F1456-0B73-B516-6BD8-0A8A5B2295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4" r="21591" b="28695"/>
          <a:stretch/>
        </p:blipFill>
        <p:spPr>
          <a:xfrm>
            <a:off x="1236935" y="2054433"/>
            <a:ext cx="8847559" cy="485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46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B5DAF5B-32C0-BD0B-603D-66ABE7685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2" y="228641"/>
            <a:ext cx="1124915" cy="937429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74EC899-394B-FC5D-76CA-F4632BEAA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b="1" dirty="0"/>
              <a:t>Selección de la muestra intencionada</a:t>
            </a:r>
            <a:endParaRPr lang="es-CL" sz="3600" b="1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D1081DC-B67E-84CF-881B-37FFF1EC5481}"/>
              </a:ext>
            </a:extLst>
          </p:cNvPr>
          <p:cNvSpPr/>
          <p:nvPr/>
        </p:nvSpPr>
        <p:spPr>
          <a:xfrm>
            <a:off x="3948422" y="3044469"/>
            <a:ext cx="4295156" cy="76906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s-CL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969B47E-BEE6-3E28-58F1-3CFFF73AD944}"/>
              </a:ext>
            </a:extLst>
          </p:cNvPr>
          <p:cNvSpPr txBox="1"/>
          <p:nvPr/>
        </p:nvSpPr>
        <p:spPr>
          <a:xfrm>
            <a:off x="3587422" y="1467698"/>
            <a:ext cx="4295156" cy="76906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0" tIns="25400" rIns="38100" bIns="2540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MX" sz="2000" kern="1200" dirty="0"/>
              <a:t>2. Requisitos de elegibilidad</a:t>
            </a:r>
          </a:p>
        </p:txBody>
      </p:sp>
      <p:pic>
        <p:nvPicPr>
          <p:cNvPr id="7" name="Imagen 6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52F575E1-0143-16D3-653F-BE3A9E08357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66" t="24652" r="9275"/>
          <a:stretch/>
        </p:blipFill>
        <p:spPr>
          <a:xfrm>
            <a:off x="2961347" y="2050600"/>
            <a:ext cx="5798339" cy="48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141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B5DAF5B-32C0-BD0B-603D-66ABE7685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2" y="228641"/>
            <a:ext cx="1124915" cy="937429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74EC899-394B-FC5D-76CA-F4632BEAA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b="1" dirty="0"/>
              <a:t>Selección de la muestra intencionada</a:t>
            </a:r>
            <a:endParaRPr lang="es-CL" sz="3600" b="1" dirty="0"/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DEC467E1-C8F7-6475-2092-FCD916EC6832}"/>
              </a:ext>
            </a:extLst>
          </p:cNvPr>
          <p:cNvGraphicFramePr/>
          <p:nvPr/>
        </p:nvGraphicFramePr>
        <p:xfrm>
          <a:off x="497940" y="2320299"/>
          <a:ext cx="11190083" cy="3808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D0DC78A7-C6F4-4E6F-D918-E1A6996B42AE}"/>
              </a:ext>
            </a:extLst>
          </p:cNvPr>
          <p:cNvSpPr txBox="1"/>
          <p:nvPr/>
        </p:nvSpPr>
        <p:spPr>
          <a:xfrm>
            <a:off x="3587422" y="1467698"/>
            <a:ext cx="4295156" cy="76906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0" tIns="25400" rIns="38100" bIns="2540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MX" sz="2000" kern="1200" dirty="0"/>
              <a:t>3. Consideraciones para la selección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E6496A6-FEAE-0DA4-4AE2-284DB9B45561}"/>
              </a:ext>
            </a:extLst>
          </p:cNvPr>
          <p:cNvSpPr/>
          <p:nvPr/>
        </p:nvSpPr>
        <p:spPr>
          <a:xfrm>
            <a:off x="270932" y="2372139"/>
            <a:ext cx="11616268" cy="689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85156A7-9AC2-7F72-C82A-0B72ECF1C0E6}"/>
              </a:ext>
            </a:extLst>
          </p:cNvPr>
          <p:cNvSpPr/>
          <p:nvPr/>
        </p:nvSpPr>
        <p:spPr>
          <a:xfrm>
            <a:off x="284847" y="3031652"/>
            <a:ext cx="11616268" cy="7942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A57C2EB-8C76-5B96-790F-DD299646E3FD}"/>
              </a:ext>
            </a:extLst>
          </p:cNvPr>
          <p:cNvSpPr/>
          <p:nvPr/>
        </p:nvSpPr>
        <p:spPr>
          <a:xfrm>
            <a:off x="287866" y="3770545"/>
            <a:ext cx="11616268" cy="8477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DFDEE56-EE68-DBB5-EA41-DBFE916346AB}"/>
              </a:ext>
            </a:extLst>
          </p:cNvPr>
          <p:cNvSpPr/>
          <p:nvPr/>
        </p:nvSpPr>
        <p:spPr>
          <a:xfrm>
            <a:off x="284847" y="4618293"/>
            <a:ext cx="11616268" cy="7720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E8C3BD2-7C4D-ACCF-E66D-2FFE8626247C}"/>
              </a:ext>
            </a:extLst>
          </p:cNvPr>
          <p:cNvSpPr/>
          <p:nvPr/>
        </p:nvSpPr>
        <p:spPr>
          <a:xfrm>
            <a:off x="284847" y="5390302"/>
            <a:ext cx="11616268" cy="8477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669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B5DAF5B-32C0-BD0B-603D-66ABE7685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2" y="228641"/>
            <a:ext cx="1124915" cy="937429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74EC899-394B-FC5D-76CA-F4632BEAA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389" y="39162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3600" b="1" dirty="0"/>
              <a:t>Fórmulas de cálculo de la selección</a:t>
            </a:r>
            <a:endParaRPr lang="es-CL" sz="3600" b="1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2310453-C50E-96AC-C868-4EECD18F12C5}"/>
              </a:ext>
            </a:extLst>
          </p:cNvPr>
          <p:cNvSpPr txBox="1"/>
          <p:nvPr/>
        </p:nvSpPr>
        <p:spPr>
          <a:xfrm>
            <a:off x="833389" y="1889101"/>
            <a:ext cx="1002968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/>
              <a:t>Para aquellas áreas del conocimiento en donde la IES tenga carreras y programas elegibles. </a:t>
            </a:r>
          </a:p>
          <a:p>
            <a:endParaRPr lang="es-MX" dirty="0"/>
          </a:p>
          <a:p>
            <a:r>
              <a:rPr lang="es-MX" dirty="0"/>
              <a:t>Como resultado del ejercicio (A), se obtendrá un número real positivo, que deberá ser redondeado al entero más cercano, con lo cual se obtendrá como resultado: la cantidad de programas de postgrado a integrar a la muestra. </a:t>
            </a:r>
          </a:p>
          <a:p>
            <a:endParaRPr lang="es-MX" dirty="0"/>
          </a:p>
          <a:p>
            <a:r>
              <a:rPr lang="es-MX" dirty="0"/>
              <a:t>Luego, como resultado del ejercicio (B o C) se obtendrá un entero positivo, que representará la cantidad de carreras de pregrado que deberán ser parte de la muestra.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912CA772-B679-E185-D913-AD8FE2C38B5A}"/>
                  </a:ext>
                </a:extLst>
              </p:cNvPr>
              <p:cNvSpPr txBox="1"/>
              <p:nvPr/>
            </p:nvSpPr>
            <p:spPr>
              <a:xfrm>
                <a:off x="1011335" y="4562295"/>
                <a:ext cx="9680249" cy="6180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CL" sz="2000" dirty="0"/>
                  <a:t>A </a:t>
                </a:r>
                <a14:m>
                  <m:oMath xmlns:m="http://schemas.openxmlformats.org/officeDocument/2006/math">
                    <m:r>
                      <a:rPr lang="es-CL" sz="20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° 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𝑝𝑟𝑜𝑔𝑟𝑎𝑚𝑎𝑠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𝑃𝑜𝑠𝑡𝑔𝑟𝑎𝑑𝑜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MX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° á</m:t>
                        </m:r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𝑟𝑒𝑎𝑠</m:t>
                        </m:r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𝑑𝑒𝑙</m:t>
                        </m:r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𝑐𝑜𝑛𝑜𝑐𝑖𝑚𝑖𝑒𝑛𝑡𝑜</m:t>
                        </m:r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𝑑𝑒</m:t>
                        </m:r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𝑙𝑎𝑠</m:t>
                        </m:r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sz="2000" b="0" i="1" smtClean="0">
                            <a:latin typeface="Cambria Math" panose="02040503050406030204" pitchFamily="18" charset="0"/>
                          </a:rPr>
                          <m:t>𝐼𝐸𝑆</m:t>
                        </m:r>
                      </m:num>
                      <m:den>
                        <m:d>
                          <m:dPr>
                            <m:ctrlPr>
                              <a:rPr lang="es-MX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sz="20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es-MX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MX" sz="2000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s-MX" sz="2000" b="0" i="1" smtClean="0">
                                    <a:latin typeface="Cambria Math" panose="02040503050406030204" pitchFamily="18" charset="0"/>
                                  </a:rPr>
                                  <m:t>° á</m:t>
                                </m:r>
                                <m:r>
                                  <a:rPr lang="es-MX" sz="2000" b="0" i="1" smtClean="0">
                                    <a:latin typeface="Cambria Math" panose="02040503050406030204" pitchFamily="18" charset="0"/>
                                  </a:rPr>
                                  <m:t>𝑟𝑒𝑎𝑠</m:t>
                                </m:r>
                                <m:r>
                                  <a:rPr lang="es-MX" sz="20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2000" b="0" i="1" smtClean="0">
                                    <a:latin typeface="Cambria Math" panose="02040503050406030204" pitchFamily="18" charset="0"/>
                                  </a:rPr>
                                  <m:t>𝑑𝑒𝑙</m:t>
                                </m:r>
                                <m:r>
                                  <a:rPr lang="es-MX" sz="20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2000" b="0" i="1" smtClean="0">
                                    <a:latin typeface="Cambria Math" panose="02040503050406030204" pitchFamily="18" charset="0"/>
                                  </a:rPr>
                                  <m:t>𝑐𝑜𝑛𝑜𝑐𝑖𝑚𝑖𝑒𝑛𝑡𝑜</m:t>
                                </m:r>
                                <m:r>
                                  <a:rPr lang="es-MX" sz="20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2000" b="0" i="1" smtClean="0">
                                    <a:latin typeface="Cambria Math" panose="02040503050406030204" pitchFamily="18" charset="0"/>
                                  </a:rPr>
                                  <m:t>𝑑𝑒</m:t>
                                </m:r>
                                <m:r>
                                  <a:rPr lang="es-MX" sz="20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2000" b="0" i="1" smtClean="0">
                                    <a:latin typeface="Cambria Math" panose="02040503050406030204" pitchFamily="18" charset="0"/>
                                  </a:rPr>
                                  <m:t>𝑃𝑟𝑒𝑔𝑟𝑎𝑑𝑜</m:t>
                                </m:r>
                              </m:num>
                              <m:den>
                                <m:r>
                                  <a:rPr lang="es-MX" sz="2000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s-MX" sz="2000" b="0" i="1" smtClean="0">
                                    <a:latin typeface="Cambria Math" panose="02040503050406030204" pitchFamily="18" charset="0"/>
                                  </a:rPr>
                                  <m:t>° á</m:t>
                                </m:r>
                                <m:r>
                                  <a:rPr lang="es-MX" sz="2000" b="0" i="1" smtClean="0">
                                    <a:latin typeface="Cambria Math" panose="02040503050406030204" pitchFamily="18" charset="0"/>
                                  </a:rPr>
                                  <m:t>𝑟𝑒𝑎𝑠</m:t>
                                </m:r>
                                <m:r>
                                  <a:rPr lang="es-MX" sz="20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2000" b="0" i="1" smtClean="0">
                                    <a:latin typeface="Cambria Math" panose="02040503050406030204" pitchFamily="18" charset="0"/>
                                  </a:rPr>
                                  <m:t>𝑑𝑒𝑙</m:t>
                                </m:r>
                                <m:r>
                                  <a:rPr lang="es-MX" sz="20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2000" b="0" i="1" smtClean="0">
                                    <a:latin typeface="Cambria Math" panose="02040503050406030204" pitchFamily="18" charset="0"/>
                                  </a:rPr>
                                  <m:t>𝑐𝑜𝑛𝑜𝑐𝑖𝑚𝑖𝑒𝑛𝑡𝑜</m:t>
                                </m:r>
                                <m:r>
                                  <a:rPr lang="es-MX" sz="20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2000" b="0" i="1" smtClean="0">
                                    <a:latin typeface="Cambria Math" panose="02040503050406030204" pitchFamily="18" charset="0"/>
                                  </a:rPr>
                                  <m:t>𝑑𝑒</m:t>
                                </m:r>
                                <m:r>
                                  <a:rPr lang="es-MX" sz="20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s-MX" sz="2000" b="0" i="1" smtClean="0">
                                    <a:latin typeface="Cambria Math" panose="02040503050406030204" pitchFamily="18" charset="0"/>
                                  </a:rPr>
                                  <m:t>𝑃𝑜𝑠𝑡𝑔𝑟𝑎𝑑𝑜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endParaRPr lang="es-CL" sz="2000" dirty="0"/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912CA772-B679-E185-D913-AD8FE2C38B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335" y="4562295"/>
                <a:ext cx="9680249" cy="618054"/>
              </a:xfrm>
              <a:prstGeom prst="rect">
                <a:avLst/>
              </a:prstGeom>
              <a:blipFill>
                <a:blip r:embed="rId3"/>
                <a:stretch>
                  <a:fillRect l="-163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12C31E4F-3571-C138-8E3D-4910FE8D3BD1}"/>
                  </a:ext>
                </a:extLst>
              </p:cNvPr>
              <p:cNvSpPr txBox="1"/>
              <p:nvPr/>
            </p:nvSpPr>
            <p:spPr>
              <a:xfrm>
                <a:off x="991761" y="5352258"/>
                <a:ext cx="9680249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CL" sz="2000" dirty="0"/>
                  <a:t>B </a:t>
                </a:r>
                <a14:m>
                  <m:oMath xmlns:m="http://schemas.openxmlformats.org/officeDocument/2006/math">
                    <m:r>
                      <a:rPr lang="es-CL" sz="20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° 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𝑝𝑟𝑜𝑔𝑟𝑎𝑚𝑎𝑠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𝑃𝑟𝑒𝑔𝑟𝑎𝑑𝑜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𝑈𝐸𝑆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° á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𝑟𝑒𝑎𝑠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𝑑𝑒𝑙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𝑐𝑜𝑛𝑜𝑐𝑖𝑚𝑖𝑒𝑛𝑡𝑜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𝑙𝑎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s-CL" sz="2000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12C31E4F-3571-C138-8E3D-4910FE8D3B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761" y="5352258"/>
                <a:ext cx="9680249" cy="307777"/>
              </a:xfrm>
              <a:prstGeom prst="rect">
                <a:avLst/>
              </a:prstGeom>
              <a:blipFill>
                <a:blip r:embed="rId4"/>
                <a:stretch>
                  <a:fillRect l="-1637" t="-26000" b="-50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02A286D8-54DF-4F2D-FE37-81D7BCDDC94E}"/>
                  </a:ext>
                </a:extLst>
              </p:cNvPr>
              <p:cNvSpPr txBox="1"/>
              <p:nvPr/>
            </p:nvSpPr>
            <p:spPr>
              <a:xfrm>
                <a:off x="991761" y="6081797"/>
                <a:ext cx="9680249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s-CL" sz="2000" dirty="0"/>
                  <a:t>C </a:t>
                </a:r>
                <a14:m>
                  <m:oMath xmlns:m="http://schemas.openxmlformats.org/officeDocument/2006/math">
                    <m:r>
                      <a:rPr lang="es-CL" sz="20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° 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𝑝𝑟𝑜𝑔𝑟𝑎𝑚𝑎𝑠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𝑃𝑟𝑒𝑔𝑟𝑎𝑑𝑜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𝐼𝑃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𝑜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𝐶𝐹𝑇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° á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𝑟𝑒𝑎𝑠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𝑑𝑒𝑙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𝑐𝑜𝑛𝑜𝑐𝑖𝑚𝑖𝑒𝑛𝑡𝑜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𝑙𝑎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000" b="0" i="1" smtClean="0">
                        <a:latin typeface="Cambria Math" panose="02040503050406030204" pitchFamily="18" charset="0"/>
                      </a:rPr>
                      <m:t>𝐼𝐸𝑆</m:t>
                    </m:r>
                  </m:oMath>
                </a14:m>
                <a:endParaRPr lang="es-CL" sz="2000" dirty="0"/>
              </a:p>
            </p:txBody>
          </p:sp>
        </mc:Choice>
        <mc:Fallback xmlns="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02A286D8-54DF-4F2D-FE37-81D7BCDDC9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761" y="6081797"/>
                <a:ext cx="9680249" cy="307777"/>
              </a:xfrm>
              <a:prstGeom prst="rect">
                <a:avLst/>
              </a:prstGeom>
              <a:blipFill>
                <a:blip r:embed="rId5"/>
                <a:stretch>
                  <a:fillRect l="-1637" t="-26000" b="-50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983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73394A-E821-D16C-EA46-6C730F49C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894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4000" b="1" dirty="0">
                <a:solidFill>
                  <a:srgbClr val="0070C0"/>
                </a:solidFill>
              </a:rPr>
              <a:t>¿Qué es la acreditación institucional integral?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3CDBF1A-92CF-FEB8-FC8B-9A822D3D6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2" y="228641"/>
            <a:ext cx="1124915" cy="93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385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B5DAF5B-32C0-BD0B-603D-66ABE7685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2" y="228641"/>
            <a:ext cx="1124915" cy="937429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74EC899-394B-FC5D-76CA-F4632BEAA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b="1" dirty="0"/>
              <a:t>Plazos del proceso de muestra intencionada  </a:t>
            </a:r>
            <a:endParaRPr lang="es-CL" sz="3600" b="1" dirty="0"/>
          </a:p>
        </p:txBody>
      </p:sp>
      <p:pic>
        <p:nvPicPr>
          <p:cNvPr id="10" name="Imagen 9" descr="Escala de tiempo&#10;&#10;Descripción generada automáticamente">
            <a:extLst>
              <a:ext uri="{FF2B5EF4-FFF2-40B4-BE49-F238E27FC236}">
                <a16:creationId xmlns:a16="http://schemas.microsoft.com/office/drawing/2014/main" id="{88DA943D-81DC-250A-DA85-40253B8CD3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52"/>
          <a:stretch/>
        </p:blipFill>
        <p:spPr>
          <a:xfrm>
            <a:off x="1524000" y="1690688"/>
            <a:ext cx="9144000" cy="5167312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C7C4225F-A2D9-D066-E7D4-2A087100022A}"/>
              </a:ext>
            </a:extLst>
          </p:cNvPr>
          <p:cNvSpPr/>
          <p:nvPr/>
        </p:nvSpPr>
        <p:spPr>
          <a:xfrm>
            <a:off x="3922295" y="1588168"/>
            <a:ext cx="2173705" cy="49047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9053282C-53E3-C0A1-1A15-89367C464195}"/>
              </a:ext>
            </a:extLst>
          </p:cNvPr>
          <p:cNvSpPr/>
          <p:nvPr/>
        </p:nvSpPr>
        <p:spPr>
          <a:xfrm>
            <a:off x="8333874" y="1636294"/>
            <a:ext cx="2334126" cy="49047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04D2A9B6-24A8-0256-567E-6097FC08C60D}"/>
              </a:ext>
            </a:extLst>
          </p:cNvPr>
          <p:cNvSpPr/>
          <p:nvPr/>
        </p:nvSpPr>
        <p:spPr>
          <a:xfrm>
            <a:off x="6120064" y="1451642"/>
            <a:ext cx="2213810" cy="49047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382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B5DAF5B-32C0-BD0B-603D-66ABE7685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2" y="228641"/>
            <a:ext cx="1124915" cy="937429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74EC899-394B-FC5D-76CA-F4632BEAA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b="1" dirty="0"/>
              <a:t>Evaluación de la muestra intencionada</a:t>
            </a:r>
            <a:endParaRPr lang="es-CL" sz="3600" b="1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DF7D257-3113-B5B5-3881-3C5440D713DA}"/>
              </a:ext>
            </a:extLst>
          </p:cNvPr>
          <p:cNvSpPr txBox="1"/>
          <p:nvPr/>
        </p:nvSpPr>
        <p:spPr>
          <a:xfrm>
            <a:off x="746257" y="2533212"/>
            <a:ext cx="550401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s-MX" sz="2200" dirty="0"/>
              <a:t>La evaluación de una muestra intencionada busca </a:t>
            </a:r>
            <a:r>
              <a:rPr lang="es-MX" sz="2200" b="1" dirty="0"/>
              <a:t>constatar</a:t>
            </a:r>
            <a:r>
              <a:rPr lang="es-MX" sz="2200" dirty="0"/>
              <a:t> cómo y en qué medida las carreras y programas demuestran </a:t>
            </a:r>
            <a:r>
              <a:rPr lang="es-MX" sz="2200" b="1" dirty="0"/>
              <a:t>transferencia</a:t>
            </a:r>
            <a:r>
              <a:rPr lang="es-MX" sz="2200" dirty="0"/>
              <a:t> y </a:t>
            </a:r>
            <a:r>
              <a:rPr lang="es-MX" sz="2200" b="1" dirty="0"/>
              <a:t>equivalencia</a:t>
            </a:r>
            <a:r>
              <a:rPr lang="es-MX" sz="2200" dirty="0"/>
              <a:t> en el cumplimiento de procesos y resultados en el marco de su sistema de aseguramiento de la calidad institucional. </a:t>
            </a:r>
          </a:p>
          <a:p>
            <a:pPr marL="0" indent="0">
              <a:buNone/>
            </a:pPr>
            <a:endParaRPr lang="es-MX" sz="2200" dirty="0"/>
          </a:p>
          <a:p>
            <a:pPr marL="0" indent="0">
              <a:buNone/>
            </a:pPr>
            <a:r>
              <a:rPr lang="es-MX" sz="2200" dirty="0"/>
              <a:t>El análisis de la transferencia y equivalencia se realiza en función de </a:t>
            </a:r>
            <a:r>
              <a:rPr lang="es-MX" sz="2200" b="1" dirty="0"/>
              <a:t>focos de evaluación</a:t>
            </a:r>
            <a:r>
              <a:rPr lang="es-MX" sz="2200" dirty="0"/>
              <a:t>.</a:t>
            </a:r>
          </a:p>
        </p:txBody>
      </p:sp>
      <p:pic>
        <p:nvPicPr>
          <p:cNvPr id="7" name="Imagen 6" descr="Texto&#10;&#10;Descripción generada automáticamente">
            <a:extLst>
              <a:ext uri="{FF2B5EF4-FFF2-40B4-BE49-F238E27FC236}">
                <a16:creationId xmlns:a16="http://schemas.microsoft.com/office/drawing/2014/main" id="{8D8640E3-291B-F0B2-70B4-73657D94B63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85" t="12350" r="31448" b="17488"/>
          <a:stretch/>
        </p:blipFill>
        <p:spPr>
          <a:xfrm>
            <a:off x="6417058" y="1544914"/>
            <a:ext cx="5504010" cy="511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853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B5DAF5B-32C0-BD0B-603D-66ABE7685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2" y="228641"/>
            <a:ext cx="1124915" cy="937429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74EC899-394B-FC5D-76CA-F4632BEAA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b="1" dirty="0"/>
              <a:t>Focos de evaluación</a:t>
            </a:r>
            <a:endParaRPr lang="es-CL" sz="3600" b="1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FAB7FAB-A0B2-BE83-3C02-8396FF86138F}"/>
              </a:ext>
            </a:extLst>
          </p:cNvPr>
          <p:cNvSpPr txBox="1"/>
          <p:nvPr/>
        </p:nvSpPr>
        <p:spPr>
          <a:xfrm>
            <a:off x="6565623" y="2509418"/>
            <a:ext cx="4570344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CNA evaluará la manera en que el </a:t>
            </a:r>
            <a:r>
              <a:rPr lang="es-C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Aseguramiento interno de la Calidad</a:t>
            </a:r>
            <a:r>
              <a:rPr lang="es-C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C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Institucional</a:t>
            </a:r>
            <a:r>
              <a:rPr lang="es-C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correspondiente a la dimensión III de evaluación institucional, se verifica en el funcionamiento de las carreras y programas seleccionados en los </a:t>
            </a:r>
            <a:r>
              <a:rPr lang="es-C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</a:t>
            </a:r>
            <a:r>
              <a:rPr lang="es-MX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focos de evaluación </a:t>
            </a:r>
            <a:r>
              <a:rPr lang="es-MX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preestablecidos, relacionados con docencia y resultados del proceso formativo y gestión estratégica y recursos</a:t>
            </a:r>
            <a:r>
              <a:rPr lang="es-C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6" name="Imagen 5" descr="Diagrama&#10;&#10;Descripción generada automáticamente">
            <a:extLst>
              <a:ext uri="{FF2B5EF4-FFF2-40B4-BE49-F238E27FC236}">
                <a16:creationId xmlns:a16="http://schemas.microsoft.com/office/drawing/2014/main" id="{FDB82E33-816B-0134-E64B-9875AF93B78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5" r="12848"/>
          <a:stretch/>
        </p:blipFill>
        <p:spPr>
          <a:xfrm>
            <a:off x="509471" y="1302554"/>
            <a:ext cx="5490372" cy="550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97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B5DAF5B-32C0-BD0B-603D-66ABE7685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2" y="228641"/>
            <a:ext cx="1124915" cy="937429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74EC899-394B-FC5D-76CA-F4632BEAA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b="1" dirty="0"/>
              <a:t>Elaboración del informe de la muestra</a:t>
            </a:r>
            <a:endParaRPr lang="es-CL" sz="3600" b="1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71787BA9-47DA-9036-FCB1-CC02054B63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5109775"/>
              </p:ext>
            </p:extLst>
          </p:nvPr>
        </p:nvGraphicFramePr>
        <p:xfrm>
          <a:off x="672982" y="1904301"/>
          <a:ext cx="10922670" cy="4588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ángulo 1">
            <a:extLst>
              <a:ext uri="{FF2B5EF4-FFF2-40B4-BE49-F238E27FC236}">
                <a16:creationId xmlns:a16="http://schemas.microsoft.com/office/drawing/2014/main" id="{A324C6CD-3A58-52DA-CFC3-D8AAFF916023}"/>
              </a:ext>
            </a:extLst>
          </p:cNvPr>
          <p:cNvSpPr/>
          <p:nvPr/>
        </p:nvSpPr>
        <p:spPr>
          <a:xfrm>
            <a:off x="530087" y="2994991"/>
            <a:ext cx="11251096" cy="124570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110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73394A-E821-D16C-EA46-6C730F49C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894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4000" b="1" dirty="0">
                <a:solidFill>
                  <a:srgbClr val="0070C0"/>
                </a:solidFill>
              </a:rPr>
              <a:t>Próximas actividades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3CDBF1A-92CF-FEB8-FC8B-9A822D3D6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2" y="228641"/>
            <a:ext cx="1124915" cy="93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0446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B5DAF5B-32C0-BD0B-603D-66ABE7685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2" y="228641"/>
            <a:ext cx="1124915" cy="937429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74EC899-394B-FC5D-76CA-F4632BEAA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b="1" dirty="0"/>
              <a:t>Próximas actividades</a:t>
            </a:r>
            <a:endParaRPr lang="es-CL" b="1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22FA936-410C-64D4-B798-E79DF21CAECE}"/>
              </a:ext>
            </a:extLst>
          </p:cNvPr>
          <p:cNvSpPr txBox="1"/>
          <p:nvPr/>
        </p:nvSpPr>
        <p:spPr>
          <a:xfrm>
            <a:off x="402672" y="1918226"/>
            <a:ext cx="1152647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dirty="0"/>
              <a:t>Jueves 27 de julio, </a:t>
            </a:r>
            <a:r>
              <a:rPr lang="es-MX" sz="1600" b="1" dirty="0">
                <a:solidFill>
                  <a:srgbClr val="0070C0"/>
                </a:solidFill>
              </a:rPr>
              <a:t>Jornada de Fortalecimiento del Rol del Par Evaluador. </a:t>
            </a:r>
          </a:p>
          <a:p>
            <a:r>
              <a:rPr lang="es-MX" sz="1600" dirty="0"/>
              <a:t>Hotel Diego de Almagro, Providencia, Santiago. Transmisión online: 09:00 a 12:30 </a:t>
            </a:r>
            <a:r>
              <a:rPr lang="es-MX" sz="1600" dirty="0" err="1"/>
              <a:t>hrs</a:t>
            </a:r>
            <a:r>
              <a:rPr lang="es-MX" sz="1600" dirty="0"/>
              <a:t>.</a:t>
            </a:r>
            <a:endParaRPr lang="es-MX" sz="1600" dirty="0">
              <a:highlight>
                <a:srgbClr val="FFFF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Se revisarán aspectos normativos y regulatorios entorno al rol del par evaluador; en su identidad, actitud, integridad y compromiso; y analizar las debilidades y desafíos del rol del par. Esta actividad estará dirigida principalmente a los pares evaluadores del registro público de la CNA.</a:t>
            </a:r>
          </a:p>
          <a:p>
            <a:endParaRPr lang="es-MX" sz="1600" dirty="0"/>
          </a:p>
          <a:p>
            <a:r>
              <a:rPr lang="es-MX" sz="1600" dirty="0"/>
              <a:t>Jueves 31 de agosto. </a:t>
            </a:r>
            <a:r>
              <a:rPr lang="es-MX" sz="1600" b="1" dirty="0">
                <a:solidFill>
                  <a:srgbClr val="0070C0"/>
                </a:solidFill>
              </a:rPr>
              <a:t>Jornada de Difusión de Nuevo instrumental. </a:t>
            </a:r>
          </a:p>
          <a:p>
            <a:r>
              <a:rPr lang="es-MX" sz="1600" dirty="0"/>
              <a:t>Hotel Diego de Almagro, Providencia, Santiago. Transmisión online: 09:00 a 12:30 </a:t>
            </a:r>
            <a:r>
              <a:rPr lang="es-MX" sz="1600" dirty="0" err="1"/>
              <a:t>hrs</a:t>
            </a:r>
            <a:r>
              <a:rPr lang="es-MX" sz="1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Se revisará el nuevo instrumental de documentos y fichas para ingresar a procesos de acreditación, así como también documentos de orientación para el uso de criterios y estándares en procesos de autoevaluación, con el fin de que sean conocidos por las IES y se puedan despejar posibles dudas al respecto.</a:t>
            </a:r>
          </a:p>
          <a:p>
            <a:endParaRPr lang="es-MX" sz="1600" dirty="0"/>
          </a:p>
          <a:p>
            <a:r>
              <a:rPr lang="es-MX" sz="1600" dirty="0"/>
              <a:t>Miércoles 25 y jueves 26 de octubre. </a:t>
            </a:r>
            <a:r>
              <a:rPr lang="es-MX" sz="1600" b="1" dirty="0">
                <a:solidFill>
                  <a:srgbClr val="0070C0"/>
                </a:solidFill>
              </a:rPr>
              <a:t>Seminario Internacional de la CNA. </a:t>
            </a:r>
          </a:p>
          <a:p>
            <a:r>
              <a:rPr lang="es-MX" sz="1600" dirty="0"/>
              <a:t>Transmisión online: 09:00 a 12:30 </a:t>
            </a:r>
            <a:r>
              <a:rPr lang="es-MX" sz="1600" dirty="0" err="1"/>
              <a:t>hrs</a:t>
            </a:r>
            <a:r>
              <a:rPr lang="es-MX" sz="1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Es un evento que combina reflexiones basadas en investigación especializada en educación superior con la revisión de prácticas, en perspectiva internacional.</a:t>
            </a:r>
          </a:p>
          <a:p>
            <a:endParaRPr lang="es-MX" sz="1600" dirty="0"/>
          </a:p>
          <a:p>
            <a:r>
              <a:rPr lang="es-MX" sz="1600" dirty="0"/>
              <a:t>Más información: contacto@cnachile.cl </a:t>
            </a:r>
          </a:p>
        </p:txBody>
      </p:sp>
    </p:spTree>
    <p:extLst>
      <p:ext uri="{BB962C8B-B14F-4D97-AF65-F5344CB8AC3E}">
        <p14:creationId xmlns:p14="http://schemas.microsoft.com/office/powerpoint/2010/main" val="223699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73394A-E821-D16C-EA46-6C730F49C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894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4000" b="1" dirty="0">
                <a:solidFill>
                  <a:srgbClr val="0070C0"/>
                </a:solidFill>
              </a:rPr>
              <a:t>***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3CDBF1A-92CF-FEB8-FC8B-9A822D3D6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2" y="228641"/>
            <a:ext cx="1124915" cy="93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232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B5DAF5B-32C0-BD0B-603D-66ABE7685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2" y="228641"/>
            <a:ext cx="1124915" cy="937429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74EC899-394B-FC5D-76CA-F4632BEAA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b="1" dirty="0"/>
              <a:t>Calidad en la educación superior</a:t>
            </a:r>
            <a:endParaRPr lang="es-CL" sz="3600" b="1" dirty="0"/>
          </a:p>
        </p:txBody>
      </p:sp>
      <p:sp>
        <p:nvSpPr>
          <p:cNvPr id="2" name="Marcador de contenido 4">
            <a:extLst>
              <a:ext uri="{FF2B5EF4-FFF2-40B4-BE49-F238E27FC236}">
                <a16:creationId xmlns:a16="http://schemas.microsoft.com/office/drawing/2014/main" id="{29925CDE-54D1-704B-1CFD-F272C98B0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46328" cy="4564542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s-MX" sz="2000" dirty="0"/>
              <a:t>La calidad se evidencia desde las siguientes perspectivas:</a:t>
            </a:r>
          </a:p>
          <a:p>
            <a:pPr marL="857250" lvl="1" indent="-400050">
              <a:buFont typeface="+mj-lt"/>
              <a:buAutoNum type="romanLcPeriod"/>
            </a:pPr>
            <a:r>
              <a:rPr lang="es-MX" sz="2000" dirty="0"/>
              <a:t>Desde el nivel de cumplimiento de los </a:t>
            </a:r>
            <a:r>
              <a:rPr lang="es-MX" sz="2000" b="1" dirty="0"/>
              <a:t>criterios y estándares </a:t>
            </a:r>
            <a:r>
              <a:rPr lang="es-MX" sz="2000" dirty="0"/>
              <a:t>predefinidos</a:t>
            </a:r>
          </a:p>
          <a:p>
            <a:pPr marL="857250" lvl="1" indent="-400050">
              <a:buFont typeface="+mj-lt"/>
              <a:buAutoNum type="romanLcPeriod"/>
            </a:pPr>
            <a:r>
              <a:rPr lang="es-MX" sz="2000" dirty="0"/>
              <a:t>Desde el grado de avance sistemático de las IES en función de sus </a:t>
            </a:r>
            <a:r>
              <a:rPr lang="es-MX" sz="2000" b="1" dirty="0"/>
              <a:t>propósitos y fines</a:t>
            </a:r>
          </a:p>
          <a:p>
            <a:pPr marL="0" indent="0">
              <a:buNone/>
            </a:pPr>
            <a:r>
              <a:rPr lang="es-MX" sz="2000" dirty="0"/>
              <a:t>La CNA comprende que el progreso o mejoramiento conjunto de ambos aspectos es señal de una IES orientada a la calidad. Por esta razón, </a:t>
            </a:r>
            <a:r>
              <a:rPr lang="es-MX" sz="2000" b="1" dirty="0"/>
              <a:t>la calidad es dinámica pudiendo fomentarse, incrementarse y también, sufrir menoscabo.</a:t>
            </a:r>
          </a:p>
          <a:p>
            <a:pPr marL="0" indent="0">
              <a:buNone/>
            </a:pPr>
            <a:r>
              <a:rPr lang="es-MX" sz="2000" dirty="0"/>
              <a:t>De acuerdo con ello, la CNA entiende que la calidad es fruto de un proceso interno, propio de cada institución de educación superior, permanente y sistemático, que busca desarrollar acciones y alcanza resultados que, demuestran:</a:t>
            </a:r>
          </a:p>
          <a:p>
            <a:pPr marL="457200" lvl="1" indent="0">
              <a:buNone/>
            </a:pPr>
            <a:r>
              <a:rPr lang="es-MX" sz="2000" dirty="0"/>
              <a:t>a) </a:t>
            </a:r>
            <a:r>
              <a:rPr lang="es-MX" sz="2000" b="1" dirty="0"/>
              <a:t>Consistencia con sus propósitos </a:t>
            </a:r>
            <a:r>
              <a:rPr lang="es-MX" sz="2000" dirty="0"/>
              <a:t>y declaraciones institucionales, formulados en ejercicio de su plena autonomía.</a:t>
            </a:r>
          </a:p>
          <a:p>
            <a:pPr marL="457200" lvl="1" indent="0">
              <a:buNone/>
            </a:pPr>
            <a:r>
              <a:rPr lang="es-MX" sz="2000" dirty="0"/>
              <a:t>b) Generar evidencias de la debida </a:t>
            </a:r>
            <a:r>
              <a:rPr lang="es-MX" sz="2000" b="1" dirty="0"/>
              <a:t>consideración de las expectativas y demandas de su entorno </a:t>
            </a:r>
            <a:r>
              <a:rPr lang="es-MX" sz="2000" dirty="0"/>
              <a:t>relevante, así como de la legislación y regulación vigente.</a:t>
            </a:r>
          </a:p>
        </p:txBody>
      </p:sp>
    </p:spTree>
    <p:extLst>
      <p:ext uri="{BB962C8B-B14F-4D97-AF65-F5344CB8AC3E}">
        <p14:creationId xmlns:p14="http://schemas.microsoft.com/office/powerpoint/2010/main" val="219876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B5DAF5B-32C0-BD0B-603D-66ABE7685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2" y="228641"/>
            <a:ext cx="1124915" cy="937429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74EC899-394B-FC5D-76CA-F4632BEAA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b="1" dirty="0"/>
              <a:t>¿En qué consiste la acreditación integral? (1)</a:t>
            </a:r>
            <a:endParaRPr lang="es-CL" sz="3600" b="1" dirty="0"/>
          </a:p>
        </p:txBody>
      </p:sp>
      <p:sp>
        <p:nvSpPr>
          <p:cNvPr id="2" name="Marcador de contenido 4">
            <a:extLst>
              <a:ext uri="{FF2B5EF4-FFF2-40B4-BE49-F238E27FC236}">
                <a16:creationId xmlns:a16="http://schemas.microsoft.com/office/drawing/2014/main" id="{29925CDE-54D1-704B-1CFD-F272C98B0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46328" cy="4564542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s-MX" sz="2300" dirty="0"/>
              <a:t>Art. 15, inc. 2°, Ley N°20.129: “La acreditación institucional será </a:t>
            </a:r>
            <a:r>
              <a:rPr lang="es-MX" sz="2300" b="1" dirty="0"/>
              <a:t>integral</a:t>
            </a:r>
            <a:r>
              <a:rPr lang="es-MX" sz="2300" dirty="0"/>
              <a:t> y considerará la evaluación de la totalidad de las </a:t>
            </a:r>
            <a:r>
              <a:rPr lang="es-MX" sz="2300" b="1" dirty="0"/>
              <a:t>sedes</a:t>
            </a:r>
            <a:r>
              <a:rPr lang="es-MX" sz="2300" dirty="0"/>
              <a:t>, </a:t>
            </a:r>
            <a:r>
              <a:rPr lang="es-MX" sz="2300" b="1" dirty="0"/>
              <a:t>funciones</a:t>
            </a:r>
            <a:r>
              <a:rPr lang="es-MX" sz="2300" dirty="0"/>
              <a:t> y </a:t>
            </a:r>
            <a:r>
              <a:rPr lang="es-MX" sz="2300" b="1" dirty="0"/>
              <a:t>niveles</a:t>
            </a:r>
            <a:r>
              <a:rPr lang="es-MX" sz="2300" dirty="0"/>
              <a:t> de programas formativos de la institución de educación superior, y de aquellas carreras y programas de estudio de pre y postgrado, en sus diversas </a:t>
            </a:r>
            <a:r>
              <a:rPr lang="es-MX" sz="2300" b="1" dirty="0"/>
              <a:t>modalidades</a:t>
            </a:r>
            <a:r>
              <a:rPr lang="es-MX" sz="2300" dirty="0"/>
              <a:t>, tales como presencial, semipresencial o a distancia, </a:t>
            </a:r>
            <a:r>
              <a:rPr lang="es-MX" sz="2300" b="1" dirty="0"/>
              <a:t>que hayan sido seleccionados</a:t>
            </a:r>
            <a:r>
              <a:rPr lang="es-MX" sz="2300" dirty="0"/>
              <a:t> por la Comisión para dicho efecto…”.</a:t>
            </a:r>
          </a:p>
          <a:p>
            <a:pPr marL="0" indent="0">
              <a:buNone/>
            </a:pPr>
            <a:r>
              <a:rPr lang="es-MX" sz="2300" dirty="0"/>
              <a:t>Inc. 4° “… Asimismo, un reglamento de la Comisión establecerá el procedimiento de selección de carreras y programas de estudio de </a:t>
            </a:r>
            <a:r>
              <a:rPr lang="es-MX" sz="2300" b="1" dirty="0"/>
              <a:t>pregrado y postgrado </a:t>
            </a:r>
            <a:r>
              <a:rPr lang="es-MX" sz="2300" dirty="0"/>
              <a:t>que serán evaluados en la acreditación institucional. Este procedimiento deberá asegurar la evaluación de una </a:t>
            </a:r>
            <a:r>
              <a:rPr lang="es-MX" sz="2300" b="1" dirty="0"/>
              <a:t>muestra intencionada </a:t>
            </a:r>
            <a:r>
              <a:rPr lang="es-MX" sz="2300" dirty="0"/>
              <a:t>de las carreras y programas de estudios impartidos por la institución en la totalidad de sus sedes, la que deberá </a:t>
            </a:r>
            <a:r>
              <a:rPr lang="es-MX" sz="2300" b="1" dirty="0"/>
              <a:t>considerar </a:t>
            </a:r>
            <a:r>
              <a:rPr lang="es-MX" sz="2300" dirty="0"/>
              <a:t>carreras y programas de estudio de las distintas </a:t>
            </a:r>
            <a:r>
              <a:rPr lang="es-MX" sz="2300" b="1" dirty="0"/>
              <a:t>áreas del conocimiento </a:t>
            </a:r>
            <a:r>
              <a:rPr lang="es-MX" sz="2300" dirty="0"/>
              <a:t>en las que la institución desarrolla sus funciones, y en sus diversas </a:t>
            </a:r>
            <a:r>
              <a:rPr lang="es-MX" sz="2300" b="1" dirty="0"/>
              <a:t>modalidades</a:t>
            </a:r>
            <a:r>
              <a:rPr lang="es-MX" sz="2300" dirty="0"/>
              <a:t>, evaluando integralmente la diversidad de la institución…”</a:t>
            </a:r>
          </a:p>
        </p:txBody>
      </p:sp>
    </p:spTree>
    <p:extLst>
      <p:ext uri="{BB962C8B-B14F-4D97-AF65-F5344CB8AC3E}">
        <p14:creationId xmlns:p14="http://schemas.microsoft.com/office/powerpoint/2010/main" val="260397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B5DAF5B-32C0-BD0B-603D-66ABE7685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2" y="228641"/>
            <a:ext cx="1124915" cy="937429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74EC899-394B-FC5D-76CA-F4632BEAA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b="1" dirty="0"/>
              <a:t>¿En qué consiste la acreditación integral? (2)</a:t>
            </a:r>
            <a:endParaRPr lang="es-CL" sz="3600" b="1" dirty="0"/>
          </a:p>
        </p:txBody>
      </p:sp>
      <p:sp>
        <p:nvSpPr>
          <p:cNvPr id="2" name="Marcador de contenido 4">
            <a:extLst>
              <a:ext uri="{FF2B5EF4-FFF2-40B4-BE49-F238E27FC236}">
                <a16:creationId xmlns:a16="http://schemas.microsoft.com/office/drawing/2014/main" id="{29925CDE-54D1-704B-1CFD-F272C98B0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46328" cy="4564542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s-MX" sz="2400" dirty="0"/>
              <a:t>Art. 18, inc. 5°, Ley N°20.129: “Con todo, los criterios y estándares de calidad para los procesos de acreditación institucional </a:t>
            </a:r>
            <a:r>
              <a:rPr lang="es-MX" sz="2400" b="1" dirty="0"/>
              <a:t>deberán considerar, al menos</a:t>
            </a:r>
            <a:r>
              <a:rPr lang="es-MX" sz="2400" dirty="0"/>
              <a:t>, los siguientes </a:t>
            </a:r>
            <a:r>
              <a:rPr lang="es-MX" sz="2400" b="1" dirty="0"/>
              <a:t>aspectos</a:t>
            </a:r>
            <a:r>
              <a:rPr lang="es-MX" sz="2400" dirty="0"/>
              <a:t> de cada una de las </a:t>
            </a:r>
            <a:r>
              <a:rPr lang="es-MX" sz="2400" b="1" dirty="0"/>
              <a:t>dimensiones</a:t>
            </a:r>
            <a:r>
              <a:rPr lang="es-MX" sz="2400" dirty="0"/>
              <a:t> de evaluación”.</a:t>
            </a:r>
          </a:p>
        </p:txBody>
      </p:sp>
    </p:spTree>
    <p:extLst>
      <p:ext uri="{BB962C8B-B14F-4D97-AF65-F5344CB8AC3E}">
        <p14:creationId xmlns:p14="http://schemas.microsoft.com/office/powerpoint/2010/main" val="4294643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B5DAF5B-32C0-BD0B-603D-66ABE7685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2" y="228641"/>
            <a:ext cx="1124915" cy="937429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74EC899-394B-FC5D-76CA-F4632BEAA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b="1" dirty="0"/>
              <a:t>¿En qué consiste la acreditación integral? (3)</a:t>
            </a:r>
            <a:endParaRPr lang="es-CL" sz="3600" b="1" dirty="0"/>
          </a:p>
        </p:txBody>
      </p:sp>
      <p:sp>
        <p:nvSpPr>
          <p:cNvPr id="2" name="Marcador de contenido 4">
            <a:extLst>
              <a:ext uri="{FF2B5EF4-FFF2-40B4-BE49-F238E27FC236}">
                <a16:creationId xmlns:a16="http://schemas.microsoft.com/office/drawing/2014/main" id="{29925CDE-54D1-704B-1CFD-F272C98B0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46328" cy="4564542"/>
          </a:xfrm>
        </p:spPr>
        <p:txBody>
          <a:bodyPr anchor="t"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2400" b="1" dirty="0"/>
              <a:t>Reorganización de áreas de acreditación e incorporación de nuevas dimensiones </a:t>
            </a:r>
            <a:r>
              <a:rPr lang="es-MX" sz="2400" dirty="0"/>
              <a:t>con un alcance mayor, en consonancia con las definiciones misionales de universidad, instituto profesional y centro de formación técnica establecidas en la ley.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400" dirty="0"/>
              <a:t>Creación de estándares asociados a cada criterio de evaluación, que incorporan niveles de logro progresivo de cada criterio. Esto implica la incorporación de </a:t>
            </a:r>
            <a:r>
              <a:rPr lang="es-MX" sz="2400" b="1" dirty="0"/>
              <a:t>aspectos que permiten desplegar el desarrollo gradual de los estándares </a:t>
            </a:r>
            <a:r>
              <a:rPr lang="es-MX" sz="2400" dirty="0"/>
              <a:t>asociados a cada criterio. En consecuencia, el alcance de los criterios es más exhaustivo que en la actualidad.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400" dirty="0"/>
              <a:t>Incorporación de una </a:t>
            </a:r>
            <a:r>
              <a:rPr lang="es-MX" sz="2400" b="1" dirty="0"/>
              <a:t>muestra intencionada </a:t>
            </a:r>
            <a:r>
              <a:rPr lang="es-MX" sz="2400" dirty="0"/>
              <a:t>de carreras y programas. </a:t>
            </a:r>
          </a:p>
        </p:txBody>
      </p:sp>
    </p:spTree>
    <p:extLst>
      <p:ext uri="{BB962C8B-B14F-4D97-AF65-F5344CB8AC3E}">
        <p14:creationId xmlns:p14="http://schemas.microsoft.com/office/powerpoint/2010/main" val="187294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73394A-E821-D16C-EA46-6C730F49C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894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4000" b="1" dirty="0">
                <a:solidFill>
                  <a:srgbClr val="0070C0"/>
                </a:solidFill>
              </a:rPr>
              <a:t>Dimensiones evaluativas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3CDBF1A-92CF-FEB8-FC8B-9A822D3D6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2" y="228641"/>
            <a:ext cx="1124915" cy="93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64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B5DAF5B-32C0-BD0B-603D-66ABE7685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2" y="228641"/>
            <a:ext cx="1124915" cy="937429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474EC899-394B-FC5D-76CA-F4632BEAA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b="1" dirty="0"/>
              <a:t>De áreas de evaluación a dimensiones evaluativas</a:t>
            </a:r>
            <a:endParaRPr lang="es-CL" sz="3600" b="1" dirty="0"/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4A17D4EB-EC1F-9F4B-7475-51BD58A42D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418141"/>
              </p:ext>
            </p:extLst>
          </p:nvPr>
        </p:nvGraphicFramePr>
        <p:xfrm>
          <a:off x="713063" y="1395494"/>
          <a:ext cx="10746297" cy="43783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8702">
                  <a:extLst>
                    <a:ext uri="{9D8B030D-6E8A-4147-A177-3AD203B41FA5}">
                      <a16:colId xmlns:a16="http://schemas.microsoft.com/office/drawing/2014/main" val="82706392"/>
                    </a:ext>
                  </a:extLst>
                </a:gridCol>
                <a:gridCol w="1310139">
                  <a:extLst>
                    <a:ext uri="{9D8B030D-6E8A-4147-A177-3AD203B41FA5}">
                      <a16:colId xmlns:a16="http://schemas.microsoft.com/office/drawing/2014/main" val="2139612830"/>
                    </a:ext>
                  </a:extLst>
                </a:gridCol>
                <a:gridCol w="2069520">
                  <a:extLst>
                    <a:ext uri="{9D8B030D-6E8A-4147-A177-3AD203B41FA5}">
                      <a16:colId xmlns:a16="http://schemas.microsoft.com/office/drawing/2014/main" val="2856974238"/>
                    </a:ext>
                  </a:extLst>
                </a:gridCol>
                <a:gridCol w="3214088">
                  <a:extLst>
                    <a:ext uri="{9D8B030D-6E8A-4147-A177-3AD203B41FA5}">
                      <a16:colId xmlns:a16="http://schemas.microsoft.com/office/drawing/2014/main" val="539482237"/>
                    </a:ext>
                  </a:extLst>
                </a:gridCol>
                <a:gridCol w="1333848">
                  <a:extLst>
                    <a:ext uri="{9D8B030D-6E8A-4147-A177-3AD203B41FA5}">
                      <a16:colId xmlns:a16="http://schemas.microsoft.com/office/drawing/2014/main" val="1413964503"/>
                    </a:ext>
                  </a:extLst>
                </a:gridCol>
              </a:tblGrid>
              <a:tr h="611537">
                <a:tc gridSpan="2">
                  <a:txBody>
                    <a:bodyPr/>
                    <a:lstStyle/>
                    <a:p>
                      <a:pPr algn="ctr"/>
                      <a:r>
                        <a:rPr lang="es-MX" sz="2000" b="0" dirty="0">
                          <a:solidFill>
                            <a:srgbClr val="0070C0"/>
                          </a:solidFill>
                        </a:rPr>
                        <a:t>Áreas de Evaluación actuales</a:t>
                      </a:r>
                      <a:endParaRPr lang="es-CL" sz="20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0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2000" b="0" dirty="0">
                          <a:solidFill>
                            <a:srgbClr val="0070C0"/>
                          </a:solidFill>
                        </a:rPr>
                        <a:t>Nuevas Dimensiones Evaluativas</a:t>
                      </a:r>
                      <a:endParaRPr lang="es-CL" sz="20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779586"/>
                  </a:ext>
                </a:extLst>
              </a:tr>
              <a:tr h="753369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/>
                        <a:t>Gestión institucional*</a:t>
                      </a:r>
                      <a:endParaRPr lang="es-CL" sz="18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/>
                        <a:t>Gestión estratégica y recursos institucionales*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51981874"/>
                  </a:ext>
                </a:extLst>
              </a:tr>
              <a:tr h="753369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/>
                        <a:t>Docencia de pregrado*</a:t>
                      </a:r>
                      <a:endParaRPr lang="es-CL" sz="18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/>
                        <a:t>Docencia y resultados del proceso de formación*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8369140"/>
                  </a:ext>
                </a:extLst>
              </a:tr>
              <a:tr h="753369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/>
                        <a:t>Docencia de postgrado</a:t>
                      </a:r>
                      <a:endParaRPr lang="es-CL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/>
                        <a:t>Aseguramiento interno de la calidad*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44880579"/>
                  </a:ext>
                </a:extLst>
              </a:tr>
              <a:tr h="753369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/>
                        <a:t>Vinculación con el medio</a:t>
                      </a:r>
                      <a:endParaRPr lang="es-CL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dirty="0"/>
                        <a:t>Vinculación con el medio**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3125244"/>
                  </a:ext>
                </a:extLst>
              </a:tr>
              <a:tr h="753369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/>
                        <a:t>Investigación</a:t>
                      </a:r>
                      <a:endParaRPr lang="es-CL" sz="1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/>
                        <a:t>Investigación, creación y/o innovación***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65099041"/>
                  </a:ext>
                </a:extLst>
              </a:tr>
            </a:tbl>
          </a:graphicData>
        </a:graphic>
      </p:graphicFrame>
      <p:pic>
        <p:nvPicPr>
          <p:cNvPr id="9" name="Imagen 8" descr="Icono&#10;&#10;Descripción generada automáticamente">
            <a:extLst>
              <a:ext uri="{FF2B5EF4-FFF2-40B4-BE49-F238E27FC236}">
                <a16:creationId xmlns:a16="http://schemas.microsoft.com/office/drawing/2014/main" id="{3282FD85-8651-B7A0-2906-9C7B0D3A54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3912" y="5165930"/>
            <a:ext cx="607946" cy="60794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F6B63E01-4794-18EE-F6D7-66159D1B64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42865" y="4372306"/>
            <a:ext cx="653261" cy="653261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B78FD6B9-C93C-21FB-6C81-9EFE51A27C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42865" y="3682792"/>
            <a:ext cx="580269" cy="582707"/>
          </a:xfrm>
          <a:prstGeom prst="rect">
            <a:avLst/>
          </a:prstGeom>
        </p:spPr>
      </p:pic>
      <p:pic>
        <p:nvPicPr>
          <p:cNvPr id="12" name="Imagen 11" descr="Icono&#10;&#10;Descripción generada automáticamente">
            <a:extLst>
              <a:ext uri="{FF2B5EF4-FFF2-40B4-BE49-F238E27FC236}">
                <a16:creationId xmlns:a16="http://schemas.microsoft.com/office/drawing/2014/main" id="{689225D4-8FBB-E038-E96D-DDB8C10EAD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42865" y="2065051"/>
            <a:ext cx="653261" cy="653261"/>
          </a:xfrm>
          <a:prstGeom prst="rect">
            <a:avLst/>
          </a:prstGeom>
        </p:spPr>
      </p:pic>
      <p:pic>
        <p:nvPicPr>
          <p:cNvPr id="43" name="Imagen 42" descr="Icono&#10;&#10;Descripción generada automáticamente">
            <a:extLst>
              <a:ext uri="{FF2B5EF4-FFF2-40B4-BE49-F238E27FC236}">
                <a16:creationId xmlns:a16="http://schemas.microsoft.com/office/drawing/2014/main" id="{CECC6FC2-36EE-3C3B-9D9A-5E5DABC6B1F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86930" y="2065050"/>
            <a:ext cx="653262" cy="653262"/>
          </a:xfrm>
          <a:prstGeom prst="rect">
            <a:avLst/>
          </a:prstGeom>
        </p:spPr>
      </p:pic>
      <p:pic>
        <p:nvPicPr>
          <p:cNvPr id="44" name="Imagen 43" descr="Icono&#10;&#10;Descripción generada automáticamente">
            <a:extLst>
              <a:ext uri="{FF2B5EF4-FFF2-40B4-BE49-F238E27FC236}">
                <a16:creationId xmlns:a16="http://schemas.microsoft.com/office/drawing/2014/main" id="{5136FA91-131F-60DB-2D51-74613F3727B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86930" y="3578681"/>
            <a:ext cx="653262" cy="653262"/>
          </a:xfrm>
          <a:prstGeom prst="rect">
            <a:avLst/>
          </a:prstGeom>
        </p:spPr>
      </p:pic>
      <p:pic>
        <p:nvPicPr>
          <p:cNvPr id="1026" name="Picture 2" descr="Student Icon Vectores, Iconos, Gráficos y Fondos para Descargar Gratis">
            <a:extLst>
              <a:ext uri="{FF2B5EF4-FFF2-40B4-BE49-F238E27FC236}">
                <a16:creationId xmlns:a16="http://schemas.microsoft.com/office/drawing/2014/main" id="{C820B652-FDC1-BAEF-FCD4-B98956F168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001" y="2834712"/>
            <a:ext cx="617332" cy="65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1CF1A045-8858-34F0-0152-53C7CBABD096}"/>
              </a:ext>
            </a:extLst>
          </p:cNvPr>
          <p:cNvCxnSpPr>
            <a:cxnSpLocks/>
          </p:cNvCxnSpPr>
          <p:nvPr/>
        </p:nvCxnSpPr>
        <p:spPr>
          <a:xfrm>
            <a:off x="4841845" y="2391681"/>
            <a:ext cx="2062294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Imagen 47">
            <a:extLst>
              <a:ext uri="{FF2B5EF4-FFF2-40B4-BE49-F238E27FC236}">
                <a16:creationId xmlns:a16="http://schemas.microsoft.com/office/drawing/2014/main" id="{12854DDC-D55D-E882-44A1-CCD18B3FC9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3036" y="4348343"/>
            <a:ext cx="653261" cy="653261"/>
          </a:xfrm>
          <a:prstGeom prst="rect">
            <a:avLst/>
          </a:prstGeom>
        </p:spPr>
      </p:pic>
      <p:pic>
        <p:nvPicPr>
          <p:cNvPr id="1030" name="Picture 6" descr="Research Icon Vector Art, Icons, and Graphics for Free Download">
            <a:extLst>
              <a:ext uri="{FF2B5EF4-FFF2-40B4-BE49-F238E27FC236}">
                <a16:creationId xmlns:a16="http://schemas.microsoft.com/office/drawing/2014/main" id="{FE44E79B-6B68-75DA-16C3-857F34511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001" y="5090221"/>
            <a:ext cx="689191" cy="68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9" name="Conector recto de flecha 48">
            <a:extLst>
              <a:ext uri="{FF2B5EF4-FFF2-40B4-BE49-F238E27FC236}">
                <a16:creationId xmlns:a16="http://schemas.microsoft.com/office/drawing/2014/main" id="{0A2568DE-D8F5-E41B-D355-CA7DEF4AC1ED}"/>
              </a:ext>
            </a:extLst>
          </p:cNvPr>
          <p:cNvCxnSpPr>
            <a:cxnSpLocks/>
          </p:cNvCxnSpPr>
          <p:nvPr/>
        </p:nvCxnSpPr>
        <p:spPr>
          <a:xfrm>
            <a:off x="4841845" y="4733607"/>
            <a:ext cx="2062294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id="{25EF1797-0024-1FEB-DC18-0871016507C0}"/>
              </a:ext>
            </a:extLst>
          </p:cNvPr>
          <p:cNvCxnSpPr>
            <a:cxnSpLocks/>
          </p:cNvCxnSpPr>
          <p:nvPr/>
        </p:nvCxnSpPr>
        <p:spPr>
          <a:xfrm>
            <a:off x="4841845" y="5446671"/>
            <a:ext cx="2062294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orma libre: forma 51">
            <a:extLst>
              <a:ext uri="{FF2B5EF4-FFF2-40B4-BE49-F238E27FC236}">
                <a16:creationId xmlns:a16="http://schemas.microsoft.com/office/drawing/2014/main" id="{1ED4B2FA-57E7-690D-25F8-9004D03B5275}"/>
              </a:ext>
            </a:extLst>
          </p:cNvPr>
          <p:cNvSpPr/>
          <p:nvPr/>
        </p:nvSpPr>
        <p:spPr>
          <a:xfrm>
            <a:off x="4890782" y="3079578"/>
            <a:ext cx="2062294" cy="864044"/>
          </a:xfrm>
          <a:custGeom>
            <a:avLst/>
            <a:gdLst>
              <a:gd name="connsiteX0" fmla="*/ 0 w 2053592"/>
              <a:gd name="connsiteY0" fmla="*/ 815836 h 864044"/>
              <a:gd name="connsiteX1" fmla="*/ 947956 w 2053592"/>
              <a:gd name="connsiteY1" fmla="*/ 790669 h 864044"/>
              <a:gd name="connsiteX2" fmla="*/ 1208014 w 2053592"/>
              <a:gd name="connsiteY2" fmla="*/ 119550 h 864044"/>
              <a:gd name="connsiteX3" fmla="*/ 1971412 w 2053592"/>
              <a:gd name="connsiteY3" fmla="*/ 10493 h 864044"/>
              <a:gd name="connsiteX4" fmla="*/ 1996579 w 2053592"/>
              <a:gd name="connsiteY4" fmla="*/ 10493 h 864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3592" h="864044">
                <a:moveTo>
                  <a:pt x="0" y="815836"/>
                </a:moveTo>
                <a:cubicBezTo>
                  <a:pt x="373310" y="861276"/>
                  <a:pt x="746620" y="906717"/>
                  <a:pt x="947956" y="790669"/>
                </a:cubicBezTo>
                <a:cubicBezTo>
                  <a:pt x="1149292" y="674621"/>
                  <a:pt x="1037438" y="249579"/>
                  <a:pt x="1208014" y="119550"/>
                </a:cubicBezTo>
                <a:cubicBezTo>
                  <a:pt x="1378590" y="-10479"/>
                  <a:pt x="1839985" y="28669"/>
                  <a:pt x="1971412" y="10493"/>
                </a:cubicBezTo>
                <a:cubicBezTo>
                  <a:pt x="2102840" y="-7683"/>
                  <a:pt x="2049709" y="1405"/>
                  <a:pt x="1996579" y="10493"/>
                </a:cubicBezTo>
              </a:path>
            </a:pathLst>
          </a:custGeom>
          <a:noFill/>
          <a:ln w="38100">
            <a:solidFill>
              <a:srgbClr val="0070C0"/>
            </a:solidFill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CEEF93E5-ABF1-DF6E-6A1A-91EBB399B562}"/>
              </a:ext>
            </a:extLst>
          </p:cNvPr>
          <p:cNvCxnSpPr>
            <a:cxnSpLocks/>
          </p:cNvCxnSpPr>
          <p:nvPr/>
        </p:nvCxnSpPr>
        <p:spPr>
          <a:xfrm>
            <a:off x="4841845" y="3096356"/>
            <a:ext cx="179384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Imagen 57" descr="Icono&#10;&#10;Descripción generada automáticamente">
            <a:extLst>
              <a:ext uri="{FF2B5EF4-FFF2-40B4-BE49-F238E27FC236}">
                <a16:creationId xmlns:a16="http://schemas.microsoft.com/office/drawing/2014/main" id="{5C670DBA-D8C9-3AA6-7AFD-3E17993DC93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433051" y="2890719"/>
            <a:ext cx="653261" cy="653261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34F91C32-3369-C270-8F9D-954AF951CFB3}"/>
              </a:ext>
            </a:extLst>
          </p:cNvPr>
          <p:cNvSpPr txBox="1"/>
          <p:nvPr/>
        </p:nvSpPr>
        <p:spPr>
          <a:xfrm>
            <a:off x="617691" y="5947503"/>
            <a:ext cx="71558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>
                <a:solidFill>
                  <a:srgbClr val="0070C0"/>
                </a:solidFill>
              </a:rPr>
              <a:t>* Obligatorias</a:t>
            </a:r>
          </a:p>
          <a:p>
            <a:r>
              <a:rPr lang="es-MX" sz="1100" dirty="0">
                <a:solidFill>
                  <a:srgbClr val="0070C0"/>
                </a:solidFill>
              </a:rPr>
              <a:t>** Obligatoria a partir del 30 de mayo de 2025</a:t>
            </a:r>
          </a:p>
          <a:p>
            <a:r>
              <a:rPr lang="es-MX" sz="1100" dirty="0">
                <a:solidFill>
                  <a:srgbClr val="0070C0"/>
                </a:solidFill>
              </a:rPr>
              <a:t>*** Voluntaria, pero necesaria, para obtener el periodo máximo de vigencia de acreditación institucional </a:t>
            </a:r>
            <a:endParaRPr lang="es-CL" sz="1100" dirty="0">
              <a:solidFill>
                <a:srgbClr val="0070C0"/>
              </a:solidFill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A0E8DC25-6DF9-C72D-FEC8-8D24ACBA8BE0}"/>
              </a:ext>
            </a:extLst>
          </p:cNvPr>
          <p:cNvSpPr/>
          <p:nvPr/>
        </p:nvSpPr>
        <p:spPr>
          <a:xfrm>
            <a:off x="713063" y="2794169"/>
            <a:ext cx="6240013" cy="1416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B2805F15-6A3A-C1D4-1452-1814E259D40A}"/>
              </a:ext>
            </a:extLst>
          </p:cNvPr>
          <p:cNvSpPr/>
          <p:nvPr/>
        </p:nvSpPr>
        <p:spPr>
          <a:xfrm>
            <a:off x="838200" y="1966452"/>
            <a:ext cx="10515600" cy="802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B1612245-1B4D-F624-490E-2CEBAD3CDD90}"/>
              </a:ext>
            </a:extLst>
          </p:cNvPr>
          <p:cNvSpPr/>
          <p:nvPr/>
        </p:nvSpPr>
        <p:spPr>
          <a:xfrm>
            <a:off x="828411" y="4272486"/>
            <a:ext cx="10515600" cy="802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FB7E963F-4057-2327-FA1E-DD4ADC716B31}"/>
              </a:ext>
            </a:extLst>
          </p:cNvPr>
          <p:cNvSpPr/>
          <p:nvPr/>
        </p:nvSpPr>
        <p:spPr>
          <a:xfrm>
            <a:off x="838200" y="5088119"/>
            <a:ext cx="10515600" cy="802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8F139384-1AD0-2C5A-FCEB-AD1CBC74545A}"/>
              </a:ext>
            </a:extLst>
          </p:cNvPr>
          <p:cNvSpPr/>
          <p:nvPr/>
        </p:nvSpPr>
        <p:spPr>
          <a:xfrm>
            <a:off x="838200" y="2787182"/>
            <a:ext cx="6114876" cy="14797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C0331AB6-D391-0B56-8135-A8DAB273852F}"/>
              </a:ext>
            </a:extLst>
          </p:cNvPr>
          <p:cNvSpPr/>
          <p:nvPr/>
        </p:nvSpPr>
        <p:spPr>
          <a:xfrm>
            <a:off x="6904139" y="2787579"/>
            <a:ext cx="4459450" cy="802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7D2EC64B-B721-14C9-2436-FE142EB4FE61}"/>
              </a:ext>
            </a:extLst>
          </p:cNvPr>
          <p:cNvSpPr/>
          <p:nvPr/>
        </p:nvSpPr>
        <p:spPr>
          <a:xfrm>
            <a:off x="6918891" y="3461086"/>
            <a:ext cx="4459450" cy="802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858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73394A-E821-D16C-EA46-6C730F49C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894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4000" b="1" dirty="0">
                <a:solidFill>
                  <a:srgbClr val="0070C0"/>
                </a:solidFill>
              </a:rPr>
              <a:t>Criterios y estándares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3CDBF1A-92CF-FEB8-FC8B-9A822D3D6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2" y="228641"/>
            <a:ext cx="1124915" cy="93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1167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5146</TotalTime>
  <Words>1743</Words>
  <Application>Microsoft Office PowerPoint</Application>
  <PresentationFormat>Panorámica</PresentationFormat>
  <Paragraphs>124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Tema de Office</vt:lpstr>
      <vt:lpstr>Aspectos críticos y orientaciones de CNA  para la implementación de la nueva  acreditación institucional integral </vt:lpstr>
      <vt:lpstr>¿Qué es la acreditación institucional integral?</vt:lpstr>
      <vt:lpstr>Calidad en la educación superior</vt:lpstr>
      <vt:lpstr>¿En qué consiste la acreditación integral? (1)</vt:lpstr>
      <vt:lpstr>¿En qué consiste la acreditación integral? (2)</vt:lpstr>
      <vt:lpstr>¿En qué consiste la acreditación integral? (3)</vt:lpstr>
      <vt:lpstr>Dimensiones evaluativas</vt:lpstr>
      <vt:lpstr>De áreas de evaluación a dimensiones evaluativas</vt:lpstr>
      <vt:lpstr>Criterios y estándares</vt:lpstr>
      <vt:lpstr>Criterios y estándares de calidad</vt:lpstr>
      <vt:lpstr>Descripción de niveles de estándares</vt:lpstr>
      <vt:lpstr>Muestra intencionada de carreras y programas</vt:lpstr>
      <vt:lpstr>¿Cómo llegamos a una muestra intencionada?</vt:lpstr>
      <vt:lpstr>Muestra intencionada</vt:lpstr>
      <vt:lpstr>Principios  de la muestra intencionada</vt:lpstr>
      <vt:lpstr>Selección de la muestra intencionada</vt:lpstr>
      <vt:lpstr>Selección de la muestra intencionada</vt:lpstr>
      <vt:lpstr>Selección de la muestra intencionada</vt:lpstr>
      <vt:lpstr>Fórmulas de cálculo de la selección</vt:lpstr>
      <vt:lpstr>Plazos del proceso de muestra intencionada  </vt:lpstr>
      <vt:lpstr>Evaluación de la muestra intencionada</vt:lpstr>
      <vt:lpstr>Focos de evaluación</vt:lpstr>
      <vt:lpstr>Elaboración del informe de la muestra</vt:lpstr>
      <vt:lpstr>Próximas actividades</vt:lpstr>
      <vt:lpstr>Próximas actividades</vt:lpstr>
      <vt:lpstr>***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Auditoría Interna: 10/10</dc:title>
  <dc:creator>Carlos Saraos Martínez</dc:creator>
  <cp:lastModifiedBy>Carlos Saraos Martínez</cp:lastModifiedBy>
  <cp:revision>38</cp:revision>
  <dcterms:created xsi:type="dcterms:W3CDTF">2022-12-23T12:27:26Z</dcterms:created>
  <dcterms:modified xsi:type="dcterms:W3CDTF">2023-07-25T13:14:30Z</dcterms:modified>
</cp:coreProperties>
</file>