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CL" sz="1862" b="1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Producción académica en base SCOPUS</a:t>
            </a:r>
          </a:p>
        </c:rich>
      </c:tx>
      <c:layout>
        <c:manualLayout>
          <c:xMode val="edge"/>
          <c:yMode val="edge"/>
          <c:x val="0.2894024184476939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s-CL" sz="1862" b="1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Hoja1!$B$2</c:f>
              <c:strCache>
                <c:ptCount val="1"/>
                <c:pt idx="0">
                  <c:v>documentos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Hoja1!$A$3:$A$23</c:f>
              <c:numCache>
                <c:formatCode>General</c:formatCode>
                <c:ptCount val="21"/>
                <c:pt idx="0">
                  <c:v>2021</c:v>
                </c:pt>
                <c:pt idx="1">
                  <c:v>2020</c:v>
                </c:pt>
                <c:pt idx="2">
                  <c:v>2019</c:v>
                </c:pt>
                <c:pt idx="3">
                  <c:v>2018</c:v>
                </c:pt>
                <c:pt idx="4">
                  <c:v>2017</c:v>
                </c:pt>
                <c:pt idx="5">
                  <c:v>2016</c:v>
                </c:pt>
                <c:pt idx="6">
                  <c:v>2015</c:v>
                </c:pt>
                <c:pt idx="7">
                  <c:v>2014</c:v>
                </c:pt>
                <c:pt idx="8">
                  <c:v>2013</c:v>
                </c:pt>
                <c:pt idx="9">
                  <c:v>2012</c:v>
                </c:pt>
                <c:pt idx="10">
                  <c:v>2011</c:v>
                </c:pt>
                <c:pt idx="11">
                  <c:v>2010</c:v>
                </c:pt>
                <c:pt idx="12">
                  <c:v>2009</c:v>
                </c:pt>
                <c:pt idx="13">
                  <c:v>2008</c:v>
                </c:pt>
                <c:pt idx="14">
                  <c:v>2007</c:v>
                </c:pt>
                <c:pt idx="15">
                  <c:v>2006</c:v>
                </c:pt>
                <c:pt idx="16">
                  <c:v>2005</c:v>
                </c:pt>
                <c:pt idx="17">
                  <c:v>2004</c:v>
                </c:pt>
                <c:pt idx="18">
                  <c:v>2003</c:v>
                </c:pt>
                <c:pt idx="19">
                  <c:v>2002</c:v>
                </c:pt>
              </c:numCache>
            </c:numRef>
          </c:cat>
          <c:val>
            <c:numRef>
              <c:f>Hoja1!$B$3:$B$23</c:f>
              <c:numCache>
                <c:formatCode>General</c:formatCode>
                <c:ptCount val="21"/>
                <c:pt idx="0">
                  <c:v>474</c:v>
                </c:pt>
                <c:pt idx="1">
                  <c:v>438</c:v>
                </c:pt>
                <c:pt idx="2">
                  <c:v>331</c:v>
                </c:pt>
                <c:pt idx="3">
                  <c:v>291</c:v>
                </c:pt>
                <c:pt idx="4">
                  <c:v>306</c:v>
                </c:pt>
                <c:pt idx="5">
                  <c:v>258</c:v>
                </c:pt>
                <c:pt idx="6">
                  <c:v>185</c:v>
                </c:pt>
                <c:pt idx="7">
                  <c:v>149</c:v>
                </c:pt>
                <c:pt idx="8">
                  <c:v>116</c:v>
                </c:pt>
                <c:pt idx="9">
                  <c:v>103</c:v>
                </c:pt>
                <c:pt idx="10">
                  <c:v>75</c:v>
                </c:pt>
                <c:pt idx="11">
                  <c:v>70</c:v>
                </c:pt>
                <c:pt idx="12">
                  <c:v>53</c:v>
                </c:pt>
                <c:pt idx="13">
                  <c:v>34</c:v>
                </c:pt>
                <c:pt idx="14">
                  <c:v>20</c:v>
                </c:pt>
                <c:pt idx="15">
                  <c:v>24</c:v>
                </c:pt>
                <c:pt idx="16">
                  <c:v>13</c:v>
                </c:pt>
                <c:pt idx="17">
                  <c:v>8</c:v>
                </c:pt>
                <c:pt idx="18">
                  <c:v>6</c:v>
                </c:pt>
                <c:pt idx="1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A4-4D3B-BE66-DBDE1E29F6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7682320"/>
        <c:axId val="1727683984"/>
      </c:barChart>
      <c:catAx>
        <c:axId val="1727682320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L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27683984"/>
        <c:crosses val="autoZero"/>
        <c:auto val="1"/>
        <c:lblAlgn val="ctr"/>
        <c:lblOffset val="100"/>
        <c:noMultiLvlLbl val="0"/>
      </c:catAx>
      <c:valAx>
        <c:axId val="1727683984"/>
        <c:scaling>
          <c:orientation val="minMax"/>
          <c:max val="600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CL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72768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es-CL" noProof="0"/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1EC07-DAAF-47B9-8D0A-E1952B69079C}" type="datetimeFigureOut">
              <a:rPr lang="es-CL" smtClean="0"/>
              <a:t>09-12-2021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E3676-DAC7-4102-AB61-3E4906C4F1F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919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A7D35-E25B-4373-A058-2F599EDDFB89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49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15713-392E-4665-95BE-FB1B95811F4C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7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692D-6752-4ECC-AB9B-8A4AF8552923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461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D5EB6-72FF-40D7-9A22-89CEF9495D68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22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8944-49E5-4FD1-B802-02E3BC2C0E87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1159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5170-04EE-479A-A0EA-D3EAABB60390}" type="datetime1">
              <a:rPr lang="es-CL" smtClean="0"/>
              <a:t>09-12-2021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73755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29BF7-9B7E-4F81-9CAD-70118C9F7B11}" type="datetime1">
              <a:rPr lang="es-CL" smtClean="0"/>
              <a:t>09-12-2021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1492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A53F6-95FE-4606-8819-2176BC8E2D21}" type="datetime1">
              <a:rPr lang="es-CL" smtClean="0"/>
              <a:t>09-12-2021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437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E4A15-580E-4F48-9FCD-1FBF733D8B02}" type="datetime1">
              <a:rPr lang="es-CL" smtClean="0"/>
              <a:t>09-12-2021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9812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D2E4-6DAE-4E3D-A557-AEEEB52080C1}" type="datetime1">
              <a:rPr lang="es-CL" smtClean="0"/>
              <a:t>09-12-2021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840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A3D0E-2DE2-48DA-9BB3-25FF30EA81AB}" type="datetime1">
              <a:rPr lang="es-CL" smtClean="0"/>
              <a:t>09-12-2021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45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D94D-99A5-4DD8-A8E7-272944448BA1}" type="datetime1">
              <a:rPr lang="es-CL" smtClean="0"/>
              <a:t>09-12-2021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55D66-DCD1-41EA-8681-4EE5091B96C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81081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www.uai.cl/academicos-e-investigacion/investigac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equalis.cl/wp-content/uploads/2021/12/Seminario-Cienci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" r="56508"/>
          <a:stretch/>
        </p:blipFill>
        <p:spPr bwMode="auto">
          <a:xfrm>
            <a:off x="0" y="1043709"/>
            <a:ext cx="6372600" cy="567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1298" y="1030061"/>
            <a:ext cx="5940702" cy="285153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1298" y="3870373"/>
            <a:ext cx="5940702" cy="284911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777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2</a:t>
            </a:fld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88" y="1256176"/>
            <a:ext cx="3673522" cy="244901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088640" y="1256176"/>
            <a:ext cx="69523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La Universidad Adolfo Ibáñez (UAI) es una institución privada, muy joven a nivel nacional, que acaba de cumplir 33 años, se fundó en 1988.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Originaria de la </a:t>
            </a:r>
            <a:r>
              <a:rPr lang="es-MX" sz="2400" b="1" dirty="0"/>
              <a:t>Escuela de Negocios de Valparaíso</a:t>
            </a:r>
            <a:r>
              <a:rPr lang="es-MX" sz="2400" dirty="0"/>
              <a:t>,  que fue instituida en 1953.</a:t>
            </a:r>
            <a:endParaRPr lang="es-CL" sz="2400" dirty="0"/>
          </a:p>
        </p:txBody>
      </p:sp>
      <p:pic>
        <p:nvPicPr>
          <p:cNvPr id="4098" name="Picture 2" descr="Archivo:Mapa loc Valparaíso.svg - Wikipedia, la enciclopedia lib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6" r="69031"/>
          <a:stretch/>
        </p:blipFill>
        <p:spPr bwMode="auto">
          <a:xfrm>
            <a:off x="10942789" y="1327197"/>
            <a:ext cx="1067682" cy="502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292288" y="4048026"/>
            <a:ext cx="104075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/>
              <a:t>Misión</a:t>
            </a:r>
          </a:p>
          <a:p>
            <a:r>
              <a:rPr lang="es-MX" sz="2400" dirty="0"/>
              <a:t>“Entregar una educación que permita a sus estudiantes desarrollar la totalidad de su potencial intelectual y humano. Para lograr esto, la UAI asume el compromiso de impartir una formación profesional con altos estándares académicos, contribuir a </a:t>
            </a:r>
            <a:r>
              <a:rPr lang="es-MX" sz="2400" u="sng" dirty="0"/>
              <a:t>expandir las fronteras del conocimiento a través de investigación de alto nivel y transferir estos conocimientos para beneficio de la sociedad</a:t>
            </a:r>
            <a:r>
              <a:rPr lang="es-MX" sz="2400" dirty="0"/>
              <a:t>”.</a:t>
            </a:r>
            <a:endParaRPr lang="es-CL" sz="2400" dirty="0"/>
          </a:p>
        </p:txBody>
      </p:sp>
      <p:sp>
        <p:nvSpPr>
          <p:cNvPr id="13" name="Rectángulo 12"/>
          <p:cNvSpPr/>
          <p:nvPr/>
        </p:nvSpPr>
        <p:spPr>
          <a:xfrm>
            <a:off x="2933189" y="421935"/>
            <a:ext cx="5949554" cy="469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/>
                <a:solidFill>
                  <a:srgbClr val="0070C0"/>
                </a:solidFill>
              </a:rPr>
              <a:t>Origen y Misión</a:t>
            </a:r>
          </a:p>
        </p:txBody>
      </p:sp>
    </p:spTree>
    <p:extLst>
      <p:ext uri="{BB962C8B-B14F-4D97-AF65-F5344CB8AC3E}">
        <p14:creationId xmlns:p14="http://schemas.microsoft.com/office/powerpoint/2010/main" val="3727305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1284705972"/>
              </p:ext>
            </p:extLst>
          </p:nvPr>
        </p:nvGraphicFramePr>
        <p:xfrm>
          <a:off x="1567543" y="377371"/>
          <a:ext cx="9245600" cy="6480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9482" y="2914532"/>
            <a:ext cx="2121108" cy="18288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Flecha abajo 8"/>
          <p:cNvSpPr/>
          <p:nvPr/>
        </p:nvSpPr>
        <p:spPr>
          <a:xfrm>
            <a:off x="2429635" y="4790394"/>
            <a:ext cx="1001485" cy="139337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2000-2005</a:t>
            </a:r>
            <a:endParaRPr lang="es-CL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6"/>
          <a:srcRect r="13695"/>
          <a:stretch/>
        </p:blipFill>
        <p:spPr>
          <a:xfrm>
            <a:off x="3864943" y="2057001"/>
            <a:ext cx="2175120" cy="180657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3461" y="1608613"/>
            <a:ext cx="2024715" cy="1687263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3" name="Flecha abajo 12"/>
          <p:cNvSpPr/>
          <p:nvPr/>
        </p:nvSpPr>
        <p:spPr>
          <a:xfrm>
            <a:off x="8481952" y="2374889"/>
            <a:ext cx="1001485" cy="139337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2015-2021</a:t>
            </a:r>
            <a:endParaRPr lang="es-CL" dirty="0"/>
          </a:p>
        </p:txBody>
      </p:sp>
      <p:sp>
        <p:nvSpPr>
          <p:cNvPr id="15" name="Flecha abajo 14"/>
          <p:cNvSpPr/>
          <p:nvPr/>
        </p:nvSpPr>
        <p:spPr>
          <a:xfrm>
            <a:off x="4306511" y="3828932"/>
            <a:ext cx="1001485" cy="139337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2005-2010</a:t>
            </a:r>
            <a:endParaRPr lang="es-CL" dirty="0"/>
          </a:p>
        </p:txBody>
      </p:sp>
      <p:sp>
        <p:nvSpPr>
          <p:cNvPr id="16" name="Flecha abajo 15"/>
          <p:cNvSpPr/>
          <p:nvPr/>
        </p:nvSpPr>
        <p:spPr>
          <a:xfrm>
            <a:off x="6489277" y="3397023"/>
            <a:ext cx="1001485" cy="1393371"/>
          </a:xfrm>
          <a:prstGeom prst="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dirty="0"/>
              <a:t>2010-2015</a:t>
            </a:r>
            <a:endParaRPr lang="es-CL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7464" y="740421"/>
            <a:ext cx="1361966" cy="1675717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86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4</a:t>
            </a:fld>
            <a:endParaRPr lang="es-CL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686" y="1498600"/>
            <a:ext cx="2971800" cy="48577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3857" y="2552311"/>
            <a:ext cx="6512764" cy="398660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226314" y="1498600"/>
            <a:ext cx="7893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ln/>
                <a:solidFill>
                  <a:srgbClr val="0070C0"/>
                </a:solidFill>
              </a:rPr>
              <a:t>El propósito de la investigación es único, no así el desarrollo de sus áreas.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97159" y="1071004"/>
            <a:ext cx="2064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UAI2015-2021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530889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5</a:t>
            </a:fld>
            <a:endParaRPr lang="es-CL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4732AD2-AA14-45F0-B9CC-52C5D32641E9}"/>
              </a:ext>
            </a:extLst>
          </p:cNvPr>
          <p:cNvGrpSpPr/>
          <p:nvPr/>
        </p:nvGrpSpPr>
        <p:grpSpPr>
          <a:xfrm>
            <a:off x="470303" y="1315754"/>
            <a:ext cx="11121166" cy="819538"/>
            <a:chOff x="324736" y="1679962"/>
            <a:chExt cx="11867264" cy="903711"/>
          </a:xfrm>
        </p:grpSpPr>
        <p:sp>
          <p:nvSpPr>
            <p:cNvPr id="8" name="Flecha derecha 7"/>
            <p:cNvSpPr/>
            <p:nvPr/>
          </p:nvSpPr>
          <p:spPr>
            <a:xfrm>
              <a:off x="324736" y="1679962"/>
              <a:ext cx="11867264" cy="90371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ACREDITACIÓN ÁREA INVESTIGACIÓN</a:t>
              </a:r>
            </a:p>
          </p:txBody>
        </p:sp>
        <p:sp>
          <p:nvSpPr>
            <p:cNvPr id="9" name="Rectángulo 8"/>
            <p:cNvSpPr/>
            <p:nvPr/>
          </p:nvSpPr>
          <p:spPr>
            <a:xfrm>
              <a:off x="393571" y="1842815"/>
              <a:ext cx="7046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2015</a:t>
              </a:r>
            </a:p>
          </p:txBody>
        </p:sp>
      </p:grpSp>
      <p:grpSp>
        <p:nvGrpSpPr>
          <p:cNvPr id="10" name="Grupo 9">
            <a:extLst>
              <a:ext uri="{FF2B5EF4-FFF2-40B4-BE49-F238E27FC236}">
                <a16:creationId xmlns:a16="http://schemas.microsoft.com/office/drawing/2014/main" id="{297F3DD2-31D8-4E1C-BA3D-571680930802}"/>
              </a:ext>
            </a:extLst>
          </p:cNvPr>
          <p:cNvGrpSpPr/>
          <p:nvPr/>
        </p:nvGrpSpPr>
        <p:grpSpPr>
          <a:xfrm>
            <a:off x="1258705" y="1976008"/>
            <a:ext cx="10332764" cy="816142"/>
            <a:chOff x="1859236" y="2324308"/>
            <a:chExt cx="10332764" cy="888593"/>
          </a:xfrm>
        </p:grpSpPr>
        <p:sp>
          <p:nvSpPr>
            <p:cNvPr id="11" name="Flecha derecha 10"/>
            <p:cNvSpPr/>
            <p:nvPr/>
          </p:nvSpPr>
          <p:spPr>
            <a:xfrm>
              <a:off x="1859236" y="2324308"/>
              <a:ext cx="10332764" cy="888593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PROGRAMA DE APOYO A LA INVESTIGACIÓN</a:t>
              </a:r>
            </a:p>
          </p:txBody>
        </p:sp>
        <p:sp>
          <p:nvSpPr>
            <p:cNvPr id="12" name="Rectángulo 11"/>
            <p:cNvSpPr/>
            <p:nvPr/>
          </p:nvSpPr>
          <p:spPr>
            <a:xfrm>
              <a:off x="2014580" y="2564457"/>
              <a:ext cx="7046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2016</a:t>
              </a:r>
            </a:p>
          </p:txBody>
        </p:sp>
      </p:grpSp>
      <p:grpSp>
        <p:nvGrpSpPr>
          <p:cNvPr id="13" name="Grupo 12">
            <a:extLst>
              <a:ext uri="{FF2B5EF4-FFF2-40B4-BE49-F238E27FC236}">
                <a16:creationId xmlns:a16="http://schemas.microsoft.com/office/drawing/2014/main" id="{8770AD52-D6DF-4C7E-B332-D0C03BC2439B}"/>
              </a:ext>
            </a:extLst>
          </p:cNvPr>
          <p:cNvGrpSpPr/>
          <p:nvPr/>
        </p:nvGrpSpPr>
        <p:grpSpPr>
          <a:xfrm>
            <a:off x="2118689" y="2616266"/>
            <a:ext cx="9472780" cy="789875"/>
            <a:chOff x="3279604" y="2971435"/>
            <a:chExt cx="8912396" cy="888593"/>
          </a:xfrm>
        </p:grpSpPr>
        <p:sp>
          <p:nvSpPr>
            <p:cNvPr id="14" name="Flecha derecha 13"/>
            <p:cNvSpPr/>
            <p:nvPr/>
          </p:nvSpPr>
          <p:spPr>
            <a:xfrm>
              <a:off x="3279604" y="2971435"/>
              <a:ext cx="8912396" cy="888593"/>
            </a:xfrm>
            <a:prstGeom prst="right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GESTION DE LA INVESTIGACIÓN</a:t>
              </a:r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3461703" y="3228945"/>
              <a:ext cx="7046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2017</a:t>
              </a:r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791E673-36A0-45B1-A729-E17A7291C0C0}"/>
              </a:ext>
            </a:extLst>
          </p:cNvPr>
          <p:cNvGrpSpPr/>
          <p:nvPr/>
        </p:nvGrpSpPr>
        <p:grpSpPr>
          <a:xfrm>
            <a:off x="3063000" y="3353298"/>
            <a:ext cx="8530285" cy="816142"/>
            <a:chOff x="3661715" y="3687689"/>
            <a:chExt cx="8530285" cy="816142"/>
          </a:xfrm>
        </p:grpSpPr>
        <p:sp>
          <p:nvSpPr>
            <p:cNvPr id="17" name="Flecha derecha 16"/>
            <p:cNvSpPr/>
            <p:nvPr/>
          </p:nvSpPr>
          <p:spPr>
            <a:xfrm>
              <a:off x="3661715" y="3687689"/>
              <a:ext cx="8530285" cy="816142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REDES PARA LA INVESTIGACIÓN</a:t>
              </a:r>
            </a:p>
          </p:txBody>
        </p:sp>
        <p:sp>
          <p:nvSpPr>
            <p:cNvPr id="18" name="Rectángulo 17"/>
            <p:cNvSpPr/>
            <p:nvPr/>
          </p:nvSpPr>
          <p:spPr>
            <a:xfrm>
              <a:off x="3837743" y="3849651"/>
              <a:ext cx="7046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2018</a:t>
              </a:r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D1EFA12E-8E6E-40B1-8F66-74440FAE5785}"/>
              </a:ext>
            </a:extLst>
          </p:cNvPr>
          <p:cNvGrpSpPr/>
          <p:nvPr/>
        </p:nvGrpSpPr>
        <p:grpSpPr>
          <a:xfrm>
            <a:off x="3798977" y="4020312"/>
            <a:ext cx="7803833" cy="816143"/>
            <a:chOff x="4542383" y="4347179"/>
            <a:chExt cx="7649617" cy="736947"/>
          </a:xfrm>
        </p:grpSpPr>
        <p:sp>
          <p:nvSpPr>
            <p:cNvPr id="20" name="Flecha derecha 19"/>
            <p:cNvSpPr/>
            <p:nvPr/>
          </p:nvSpPr>
          <p:spPr>
            <a:xfrm>
              <a:off x="4542383" y="4347179"/>
              <a:ext cx="7649617" cy="736947"/>
            </a:xfrm>
            <a:prstGeom prst="rightArrow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IMPACTO DE LA INVESTIGACIÓN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4644484" y="4526717"/>
              <a:ext cx="7046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2019</a:t>
              </a:r>
            </a:p>
          </p:txBody>
        </p:sp>
      </p:grpSp>
      <p:grpSp>
        <p:nvGrpSpPr>
          <p:cNvPr id="22" name="Grupo 21">
            <a:extLst>
              <a:ext uri="{FF2B5EF4-FFF2-40B4-BE49-F238E27FC236}">
                <a16:creationId xmlns:a16="http://schemas.microsoft.com/office/drawing/2014/main" id="{C8E49683-C394-4B89-9340-A1CB39B0BC6C}"/>
              </a:ext>
            </a:extLst>
          </p:cNvPr>
          <p:cNvGrpSpPr/>
          <p:nvPr/>
        </p:nvGrpSpPr>
        <p:grpSpPr>
          <a:xfrm>
            <a:off x="4756989" y="4710981"/>
            <a:ext cx="6834480" cy="792488"/>
            <a:chOff x="5349124" y="5045372"/>
            <a:chExt cx="6834480" cy="792488"/>
          </a:xfrm>
        </p:grpSpPr>
        <p:sp>
          <p:nvSpPr>
            <p:cNvPr id="23" name="Flecha derecha 18">
              <a:extLst>
                <a:ext uri="{FF2B5EF4-FFF2-40B4-BE49-F238E27FC236}">
                  <a16:creationId xmlns:a16="http://schemas.microsoft.com/office/drawing/2014/main" id="{26378001-733A-405D-8A21-60B675B8996D}"/>
                </a:ext>
              </a:extLst>
            </p:cNvPr>
            <p:cNvSpPr/>
            <p:nvPr/>
          </p:nvSpPr>
          <p:spPr>
            <a:xfrm>
              <a:off x="5349124" y="5045372"/>
              <a:ext cx="6834480" cy="792488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/>
                <a:t>IDENTIDAD  DE INVESTIGACIÓN</a:t>
              </a:r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0A80A119-465B-4E59-AA37-355B1A365502}"/>
                </a:ext>
              </a:extLst>
            </p:cNvPr>
            <p:cNvSpPr/>
            <p:nvPr/>
          </p:nvSpPr>
          <p:spPr>
            <a:xfrm>
              <a:off x="5391960" y="5247418"/>
              <a:ext cx="7040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2020</a:t>
              </a:r>
            </a:p>
          </p:txBody>
        </p:sp>
      </p:grpSp>
      <p:grpSp>
        <p:nvGrpSpPr>
          <p:cNvPr id="25" name="Grupo 24">
            <a:extLst>
              <a:ext uri="{FF2B5EF4-FFF2-40B4-BE49-F238E27FC236}">
                <a16:creationId xmlns:a16="http://schemas.microsoft.com/office/drawing/2014/main" id="{2ED07694-3D73-4856-B15A-0A94315DA2A4}"/>
              </a:ext>
            </a:extLst>
          </p:cNvPr>
          <p:cNvGrpSpPr/>
          <p:nvPr/>
        </p:nvGrpSpPr>
        <p:grpSpPr>
          <a:xfrm>
            <a:off x="5844544" y="5284562"/>
            <a:ext cx="5746925" cy="851867"/>
            <a:chOff x="6334124" y="5618953"/>
            <a:chExt cx="5746925" cy="851867"/>
          </a:xfrm>
        </p:grpSpPr>
        <p:sp>
          <p:nvSpPr>
            <p:cNvPr id="26" name="Flecha derecha 18">
              <a:extLst>
                <a:ext uri="{FF2B5EF4-FFF2-40B4-BE49-F238E27FC236}">
                  <a16:creationId xmlns:a16="http://schemas.microsoft.com/office/drawing/2014/main" id="{4D3DBC04-71B8-443D-81F9-FE3B2C4EB0A5}"/>
                </a:ext>
              </a:extLst>
            </p:cNvPr>
            <p:cNvSpPr/>
            <p:nvPr/>
          </p:nvSpPr>
          <p:spPr>
            <a:xfrm>
              <a:off x="6334124" y="5618953"/>
              <a:ext cx="5746925" cy="851867"/>
            </a:xfrm>
            <a:prstGeom prst="rightArrow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COLABORACIÓN EN INVESTIGACIÓN</a:t>
              </a:r>
            </a:p>
          </p:txBody>
        </p:sp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1D0B7A7C-5725-4264-A4C5-9129B8639681}"/>
                </a:ext>
              </a:extLst>
            </p:cNvPr>
            <p:cNvSpPr/>
            <p:nvPr/>
          </p:nvSpPr>
          <p:spPr>
            <a:xfrm>
              <a:off x="6434780" y="5859205"/>
              <a:ext cx="70404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2021</a:t>
              </a:r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F1CDAEC5-3392-4830-98C1-A0867A006D9E}"/>
              </a:ext>
            </a:extLst>
          </p:cNvPr>
          <p:cNvGrpSpPr/>
          <p:nvPr/>
        </p:nvGrpSpPr>
        <p:grpSpPr>
          <a:xfrm>
            <a:off x="7027566" y="5869608"/>
            <a:ext cx="4563903" cy="851867"/>
            <a:chOff x="6248438" y="5618953"/>
            <a:chExt cx="5746925" cy="851867"/>
          </a:xfrm>
          <a:solidFill>
            <a:srgbClr val="00B0F0"/>
          </a:solidFill>
        </p:grpSpPr>
        <p:sp>
          <p:nvSpPr>
            <p:cNvPr id="29" name="Flecha derecha 18">
              <a:extLst>
                <a:ext uri="{FF2B5EF4-FFF2-40B4-BE49-F238E27FC236}">
                  <a16:creationId xmlns:a16="http://schemas.microsoft.com/office/drawing/2014/main" id="{2098C315-BE66-4803-B948-AB1CACDF3CE5}"/>
                </a:ext>
              </a:extLst>
            </p:cNvPr>
            <p:cNvSpPr/>
            <p:nvPr/>
          </p:nvSpPr>
          <p:spPr>
            <a:xfrm>
              <a:off x="6248438" y="5618953"/>
              <a:ext cx="5746925" cy="851867"/>
            </a:xfrm>
            <a:prstGeom prst="rightArrow">
              <a:avLst/>
            </a:prstGeom>
            <a:grpFill/>
            <a:ln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400" dirty="0">
                  <a:solidFill>
                    <a:schemeClr val="tx1"/>
                  </a:solidFill>
                </a:rPr>
                <a:t>INVESTIGACIÓN GLOBAL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8557F5FB-9CFD-4DF4-9851-E843E83A7682}"/>
                </a:ext>
              </a:extLst>
            </p:cNvPr>
            <p:cNvSpPr/>
            <p:nvPr/>
          </p:nvSpPr>
          <p:spPr>
            <a:xfrm>
              <a:off x="6434780" y="5859205"/>
              <a:ext cx="704040" cy="400110"/>
            </a:xfrm>
            <a:prstGeom prst="rect">
              <a:avLst/>
            </a:prstGeom>
            <a:grp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_tradnl" sz="2000" b="1" dirty="0">
                  <a:ln w="12700">
                    <a:solidFill>
                      <a:srgbClr val="000000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2022</a:t>
              </a:r>
            </a:p>
          </p:txBody>
        </p:sp>
      </p:grpSp>
      <p:sp>
        <p:nvSpPr>
          <p:cNvPr id="31" name="CuadroTexto 30">
            <a:extLst>
              <a:ext uri="{FF2B5EF4-FFF2-40B4-BE49-F238E27FC236}">
                <a16:creationId xmlns:a16="http://schemas.microsoft.com/office/drawing/2014/main" id="{3D64D1A4-76E3-494C-9B47-1C3C27D4C269}"/>
              </a:ext>
            </a:extLst>
          </p:cNvPr>
          <p:cNvSpPr txBox="1"/>
          <p:nvPr/>
        </p:nvSpPr>
        <p:spPr>
          <a:xfrm>
            <a:off x="3061184" y="938268"/>
            <a:ext cx="663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US" b="1" dirty="0">
                <a:solidFill>
                  <a:srgbClr val="0070C0"/>
                </a:solidFill>
              </a:rPr>
              <a:t>Ejes de eje desarrollo anuales, acorde con los pilares y objetivos.</a:t>
            </a:r>
          </a:p>
        </p:txBody>
      </p:sp>
    </p:spTree>
    <p:extLst>
      <p:ext uri="{BB962C8B-B14F-4D97-AF65-F5344CB8AC3E}">
        <p14:creationId xmlns:p14="http://schemas.microsoft.com/office/powerpoint/2010/main" val="2228887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00B5A1B-6F3E-437F-BF28-08D3C9C89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1772" y="24095"/>
            <a:ext cx="3428242" cy="10196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1" y="-10995"/>
            <a:ext cx="2617740" cy="1081999"/>
          </a:xfrm>
          <a:prstGeom prst="rect">
            <a:avLst/>
          </a:prstGeom>
        </p:spPr>
      </p:pic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55D66-DCD1-41EA-8681-4EE5091B96C7}" type="slidenum">
              <a:rPr lang="es-CL" smtClean="0"/>
              <a:t>6</a:t>
            </a:fld>
            <a:endParaRPr lang="es-CL"/>
          </a:p>
        </p:txBody>
      </p:sp>
      <p:sp>
        <p:nvSpPr>
          <p:cNvPr id="6" name="Rectángulo 5"/>
          <p:cNvSpPr/>
          <p:nvPr/>
        </p:nvSpPr>
        <p:spPr>
          <a:xfrm>
            <a:off x="2661311" y="1043709"/>
            <a:ext cx="6085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4"/>
              </a:rPr>
              <a:t>https://www.uai.cl/academicos-e-investigacion/investigacion/</a:t>
            </a:r>
            <a:r>
              <a:rPr lang="es-CL" dirty="0"/>
              <a:t> 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5"/>
          <a:srcRect b="18057"/>
          <a:stretch/>
        </p:blipFill>
        <p:spPr>
          <a:xfrm>
            <a:off x="0" y="1584325"/>
            <a:ext cx="12192000" cy="520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752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205</Words>
  <Application>Microsoft Office PowerPoint</Application>
  <PresentationFormat>Panorámica</PresentationFormat>
  <Paragraphs>37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Paula Rojas Saperas</dc:creator>
  <cp:lastModifiedBy>Gonzalo Puentes Soto</cp:lastModifiedBy>
  <cp:revision>7</cp:revision>
  <dcterms:created xsi:type="dcterms:W3CDTF">2021-12-06T23:22:38Z</dcterms:created>
  <dcterms:modified xsi:type="dcterms:W3CDTF">2021-12-09T13:10:30Z</dcterms:modified>
</cp:coreProperties>
</file>